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9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2" r:id="rId30"/>
    <p:sldId id="283" r:id="rId31"/>
    <p:sldId id="285" r:id="rId32"/>
    <p:sldId id="286" r:id="rId33"/>
    <p:sldId id="295" r:id="rId34"/>
    <p:sldId id="289" r:id="rId35"/>
    <p:sldId id="292" r:id="rId36"/>
    <p:sldId id="296" r:id="rId37"/>
    <p:sldId id="290" r:id="rId38"/>
    <p:sldId id="293" r:id="rId39"/>
    <p:sldId id="297" r:id="rId40"/>
    <p:sldId id="291" r:id="rId41"/>
    <p:sldId id="294" r:id="rId42"/>
    <p:sldId id="298" r:id="rId43"/>
    <p:sldId id="287" r:id="rId44"/>
    <p:sldId id="288" r:id="rId45"/>
  </p:sldIdLst>
  <p:sldSz cx="4610100" cy="346075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манн Хартмут" initials="ЛХ" lastIdx="1" clrIdx="0">
    <p:extLst>
      <p:ext uri="{19B8F6BF-5375-455C-9EA6-DF929625EA0E}">
        <p15:presenceInfo xmlns:p15="http://schemas.microsoft.com/office/powerpoint/2012/main" userId="S-1-5-21-3674890872-1406439013-3720264777-33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153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1T10:14:12.15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58" cy="498420"/>
          </a:xfrm>
          <a:prstGeom prst="rect">
            <a:avLst/>
          </a:prstGeom>
        </p:spPr>
        <p:txBody>
          <a:bodyPr vert="horz" lIns="90381" tIns="45191" rIns="90381" bIns="4519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1" y="1"/>
            <a:ext cx="2946058" cy="498420"/>
          </a:xfrm>
          <a:prstGeom prst="rect">
            <a:avLst/>
          </a:prstGeom>
        </p:spPr>
        <p:txBody>
          <a:bodyPr vert="horz" lIns="90381" tIns="45191" rIns="90381" bIns="45191" rtlCol="0"/>
          <a:lstStyle>
            <a:lvl1pPr algn="r">
              <a:defRPr sz="1300"/>
            </a:lvl1pPr>
          </a:lstStyle>
          <a:p>
            <a:fld id="{90A5C210-D2A0-42FC-AF4B-EDC4D862719A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220"/>
            <a:ext cx="2946058" cy="498420"/>
          </a:xfrm>
          <a:prstGeom prst="rect">
            <a:avLst/>
          </a:prstGeom>
        </p:spPr>
        <p:txBody>
          <a:bodyPr vert="horz" lIns="90381" tIns="45191" rIns="90381" bIns="4519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1" y="9428220"/>
            <a:ext cx="2946058" cy="498420"/>
          </a:xfrm>
          <a:prstGeom prst="rect">
            <a:avLst/>
          </a:prstGeom>
        </p:spPr>
        <p:txBody>
          <a:bodyPr vert="horz" lIns="90381" tIns="45191" rIns="90381" bIns="45191" rtlCol="0" anchor="b"/>
          <a:lstStyle>
            <a:lvl1pPr algn="r">
              <a:defRPr sz="1300"/>
            </a:lvl1pPr>
          </a:lstStyle>
          <a:p>
            <a:fld id="{07F16235-6302-4198-BB00-7DB83E28E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3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A6004-5357-4E0D-A004-5EE664DC987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1425"/>
            <a:ext cx="4460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4646A-641F-43BC-8FD3-637D3C335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2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4646A-641F-43BC-8FD3-637D3C33564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4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69083" y="337122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89465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67268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3614" y="3381349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3410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44266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0445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20326" y="33736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31425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07626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620326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607626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620326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78593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91293" y="33736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91293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02393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78593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891293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49573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62273" y="33736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62273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149573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162273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423969" y="33649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329112" y="337869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532315" y="3378695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255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994" y="855992"/>
            <a:ext cx="3888104" cy="86543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49530" rIns="0" bIns="0" rtlCol="0">
            <a:spAutoFit/>
          </a:bodyPr>
          <a:lstStyle/>
          <a:p>
            <a:pPr marL="876935">
              <a:lnSpc>
                <a:spcPct val="100000"/>
              </a:lnSpc>
              <a:spcBef>
                <a:spcPts val="390"/>
              </a:spcBef>
            </a:pP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1400" spc="-2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1400" dirty="0">
              <a:latin typeface="Arial"/>
              <a:cs typeface="Arial"/>
            </a:endParaRPr>
          </a:p>
          <a:p>
            <a:pPr marL="101600" marR="93345" algn="ctr">
              <a:lnSpc>
                <a:spcPct val="102600"/>
              </a:lnSpc>
              <a:spcBef>
                <a:spcPts val="295"/>
              </a:spcBef>
            </a:pPr>
            <a:r>
              <a:rPr sz="1100" spc="-70" dirty="0">
                <a:solidFill>
                  <a:srgbClr val="CC0000"/>
                </a:solidFill>
                <a:latin typeface="Arial"/>
                <a:cs typeface="Arial"/>
              </a:rPr>
              <a:t>Evidence </a:t>
            </a:r>
            <a:r>
              <a:rPr sz="1100" spc="-25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100" spc="-55" dirty="0">
                <a:solidFill>
                  <a:srgbClr val="CC0000"/>
                </a:solidFill>
                <a:latin typeface="Arial"/>
                <a:cs typeface="Arial"/>
              </a:rPr>
              <a:t>Unique </a:t>
            </a:r>
            <a:r>
              <a:rPr sz="1100" spc="-7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100" spc="-25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100" spc="-20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100" spc="-90" dirty="0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sz="1100" spc="-80" dirty="0">
                <a:solidFill>
                  <a:srgbClr val="CC0000"/>
                </a:solidFill>
                <a:latin typeface="Arial"/>
                <a:cs typeface="Arial"/>
              </a:rPr>
              <a:t>Russian </a:t>
            </a:r>
            <a:r>
              <a:rPr sz="1100" spc="-2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100" spc="-40" dirty="0">
                <a:solidFill>
                  <a:srgbClr val="CC0000"/>
                </a:solidFill>
                <a:latin typeface="Arial"/>
                <a:cs typeface="Arial"/>
              </a:rPr>
              <a:t>during  </a:t>
            </a:r>
            <a:r>
              <a:rPr sz="1100" spc="-35" dirty="0">
                <a:solidFill>
                  <a:srgbClr val="CC0000"/>
                </a:solidFill>
                <a:latin typeface="Arial"/>
                <a:cs typeface="Arial"/>
              </a:rPr>
              <a:t>Transition</a:t>
            </a:r>
            <a:r>
              <a:rPr sz="1100" spc="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CC0000"/>
                </a:solidFill>
                <a:latin typeface="Arial"/>
                <a:cs typeface="Arial"/>
              </a:rPr>
              <a:t>(1990-2006</a:t>
            </a:r>
            <a:r>
              <a:rPr sz="1100" spc="-45" dirty="0" smtClean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endParaRPr lang="de-DE" sz="1100" spc="-45" dirty="0" smtClean="0">
              <a:solidFill>
                <a:srgbClr val="CC0000"/>
              </a:solidFill>
              <a:latin typeface="Arial"/>
              <a:cs typeface="Arial"/>
            </a:endParaRPr>
          </a:p>
          <a:p>
            <a:pPr marL="101600" marR="93345" algn="ctr">
              <a:lnSpc>
                <a:spcPct val="102600"/>
              </a:lnSpc>
              <a:spcBef>
                <a:spcPts val="295"/>
              </a:spcBef>
            </a:pPr>
            <a:r>
              <a:rPr lang="de-DE" sz="1100" spc="-45" smtClean="0">
                <a:solidFill>
                  <a:srgbClr val="CC0000"/>
                </a:solidFill>
                <a:latin typeface="Arial"/>
                <a:cs typeface="Arial"/>
              </a:rPr>
              <a:t>WORK IN PROGRESS!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651" y="1805735"/>
            <a:ext cx="4114800" cy="14457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4184" marR="457200" algn="ctr">
              <a:lnSpc>
                <a:spcPct val="102600"/>
              </a:lnSpc>
              <a:spcBef>
                <a:spcPts val="55"/>
              </a:spcBef>
            </a:pPr>
            <a:r>
              <a:rPr sz="1100" spc="-60" dirty="0">
                <a:latin typeface="Arial"/>
                <a:cs typeface="Arial"/>
              </a:rPr>
              <a:t>Thomas </a:t>
            </a:r>
            <a:r>
              <a:rPr sz="1100" spc="-50" dirty="0">
                <a:latin typeface="Arial"/>
                <a:cs typeface="Arial"/>
              </a:rPr>
              <a:t>Dohmen, </a:t>
            </a:r>
            <a:r>
              <a:rPr sz="1100" spc="-40" dirty="0">
                <a:latin typeface="Arial"/>
                <a:cs typeface="Arial"/>
              </a:rPr>
              <a:t>University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Bonn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IZA  </a:t>
            </a:r>
            <a:endParaRPr lang="en-US" sz="1100" spc="-10" dirty="0" smtClean="0">
              <a:latin typeface="Arial"/>
              <a:cs typeface="Arial"/>
            </a:endParaRPr>
          </a:p>
          <a:p>
            <a:pPr marL="464184" marR="457200" algn="ctr">
              <a:lnSpc>
                <a:spcPct val="102600"/>
              </a:lnSpc>
              <a:spcBef>
                <a:spcPts val="55"/>
              </a:spcBef>
            </a:pPr>
            <a:r>
              <a:rPr sz="1100" spc="-40" dirty="0" smtClean="0">
                <a:latin typeface="Arial"/>
                <a:cs typeface="Arial"/>
              </a:rPr>
              <a:t>Karolina </a:t>
            </a:r>
            <a:r>
              <a:rPr sz="1100" spc="-70" dirty="0">
                <a:latin typeface="Arial"/>
                <a:cs typeface="Arial"/>
              </a:rPr>
              <a:t>Goraus-Tanska, </a:t>
            </a:r>
            <a:r>
              <a:rPr sz="1100" spc="-40" dirty="0">
                <a:latin typeface="Arial"/>
                <a:cs typeface="Arial"/>
              </a:rPr>
              <a:t>University </a:t>
            </a:r>
            <a:r>
              <a:rPr sz="1100" spc="-20" dirty="0">
                <a:latin typeface="Arial"/>
                <a:cs typeface="Arial"/>
              </a:rPr>
              <a:t>of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Warsaw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b="1" spc="-15" dirty="0">
                <a:latin typeface="Arial"/>
                <a:cs typeface="Arial"/>
              </a:rPr>
              <a:t>Hartmut </a:t>
            </a:r>
            <a:r>
              <a:rPr sz="1100" b="1" spc="-60" dirty="0">
                <a:latin typeface="Arial"/>
                <a:cs typeface="Arial"/>
              </a:rPr>
              <a:t>Lehmann, </a:t>
            </a:r>
            <a:r>
              <a:rPr sz="1100" b="1" spc="-40" dirty="0">
                <a:latin typeface="Arial"/>
                <a:cs typeface="Arial"/>
              </a:rPr>
              <a:t>University </a:t>
            </a:r>
            <a:r>
              <a:rPr sz="1100" b="1" spc="-20" dirty="0">
                <a:latin typeface="Arial"/>
                <a:cs typeface="Arial"/>
              </a:rPr>
              <a:t>of </a:t>
            </a:r>
            <a:r>
              <a:rPr sz="1100" b="1" spc="-50" dirty="0">
                <a:latin typeface="Arial"/>
                <a:cs typeface="Arial"/>
              </a:rPr>
              <a:t>Bologna, </a:t>
            </a:r>
            <a:r>
              <a:rPr sz="1100" b="1" spc="-55" dirty="0">
                <a:latin typeface="Arial"/>
                <a:cs typeface="Arial"/>
              </a:rPr>
              <a:t>NRU </a:t>
            </a:r>
            <a:r>
              <a:rPr sz="1100" b="1" spc="-80" dirty="0">
                <a:latin typeface="Arial"/>
                <a:cs typeface="Arial"/>
              </a:rPr>
              <a:t>HSE </a:t>
            </a:r>
            <a:r>
              <a:rPr sz="1100" b="1" spc="-65" dirty="0">
                <a:latin typeface="Arial"/>
                <a:cs typeface="Arial"/>
              </a:rPr>
              <a:t>and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IZA</a:t>
            </a:r>
            <a:endParaRPr sz="11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en-US" sz="1100" spc="-70" dirty="0" smtClean="0">
                <a:latin typeface="Arial"/>
                <a:cs typeface="Arial"/>
              </a:rPr>
              <a:t>21 November 2019 </a:t>
            </a:r>
          </a:p>
          <a:p>
            <a:pPr marL="635" algn="ctr">
              <a:lnSpc>
                <a:spcPct val="100000"/>
              </a:lnSpc>
            </a:pPr>
            <a:r>
              <a:rPr lang="en-US" sz="1100" spc="-70" dirty="0" smtClean="0">
                <a:latin typeface="Arial"/>
                <a:cs typeface="Arial"/>
              </a:rPr>
              <a:t>Center for Institutional Studies Research Seminar </a:t>
            </a:r>
          </a:p>
          <a:p>
            <a:pPr marL="635" algn="ctr">
              <a:lnSpc>
                <a:spcPct val="100000"/>
              </a:lnSpc>
            </a:pPr>
            <a:r>
              <a:rPr lang="en-US" sz="1100" spc="-70" dirty="0" smtClean="0">
                <a:latin typeface="Arial"/>
                <a:cs typeface="Arial"/>
              </a:rPr>
              <a:t>Higher School of Economics Moscow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lang="en-US" sz="1400" spc="-25" dirty="0" smtClean="0">
                <a:solidFill>
                  <a:srgbClr val="CC0000"/>
                </a:solidFill>
                <a:latin typeface="Arial"/>
                <a:cs typeface="Arial"/>
              </a:rPr>
              <a:t>This paper: </a:t>
            </a:r>
            <a:r>
              <a:rPr sz="1400" spc="-25" dirty="0" smtClean="0">
                <a:solidFill>
                  <a:srgbClr val="CC0000"/>
                </a:solidFill>
                <a:latin typeface="Arial"/>
                <a:cs typeface="Arial"/>
              </a:rPr>
              <a:t>Contribution</a:t>
            </a:r>
            <a:r>
              <a:rPr sz="1400" spc="7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850" y="968375"/>
            <a:ext cx="3962399" cy="14432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spc="-45" dirty="0">
                <a:latin typeface="Gill Sans MT"/>
                <a:cs typeface="Gill Sans MT"/>
              </a:rPr>
              <a:t>Very </a:t>
            </a:r>
            <a:r>
              <a:rPr sz="1100" b="1" spc="-40" dirty="0">
                <a:latin typeface="Gill Sans MT"/>
                <a:cs typeface="Gill Sans MT"/>
              </a:rPr>
              <a:t>rich </a:t>
            </a:r>
            <a:r>
              <a:rPr sz="1100" b="1" spc="-25" dirty="0">
                <a:latin typeface="Gill Sans MT"/>
                <a:cs typeface="Gill Sans MT"/>
              </a:rPr>
              <a:t>and </a:t>
            </a:r>
            <a:r>
              <a:rPr sz="1100" b="1" spc="-30" dirty="0">
                <a:latin typeface="Gill Sans MT"/>
                <a:cs typeface="Gill Sans MT"/>
              </a:rPr>
              <a:t>long panel </a:t>
            </a:r>
            <a:r>
              <a:rPr sz="1100" b="1" spc="-15" dirty="0">
                <a:latin typeface="Gill Sans MT"/>
                <a:cs typeface="Gill Sans MT"/>
              </a:rPr>
              <a:t>data set, giving</a:t>
            </a:r>
            <a:r>
              <a:rPr sz="1100" b="1" spc="100" dirty="0">
                <a:latin typeface="Gill Sans MT"/>
                <a:cs typeface="Gill Sans MT"/>
              </a:rPr>
              <a:t> </a:t>
            </a:r>
            <a:r>
              <a:rPr sz="1100" b="1" spc="-5" dirty="0" smtClean="0">
                <a:latin typeface="Gill Sans MT"/>
                <a:cs typeface="Gill Sans MT"/>
              </a:rPr>
              <a:t>us:</a:t>
            </a:r>
            <a:endParaRPr lang="en-US" sz="1100" dirty="0">
              <a:latin typeface="Gill Sans MT"/>
              <a:cs typeface="Gill Sans MT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 smtClean="0">
                <a:latin typeface="Arial"/>
                <a:cs typeface="Arial"/>
              </a:rPr>
              <a:t>possibility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construct </a:t>
            </a:r>
            <a:r>
              <a:rPr sz="1100" spc="-55" dirty="0">
                <a:latin typeface="Arial"/>
                <a:cs typeface="Arial"/>
              </a:rPr>
              <a:t>real </a:t>
            </a:r>
            <a:r>
              <a:rPr sz="1100" spc="-40" dirty="0">
                <a:latin typeface="Arial"/>
                <a:cs typeface="Arial"/>
              </a:rPr>
              <a:t>hourly</a:t>
            </a:r>
            <a:r>
              <a:rPr sz="1100" spc="125" dirty="0">
                <a:latin typeface="Arial"/>
                <a:cs typeface="Arial"/>
              </a:rPr>
              <a:t> </a:t>
            </a:r>
            <a:r>
              <a:rPr sz="1100" spc="-105" dirty="0" smtClean="0">
                <a:latin typeface="Arial"/>
                <a:cs typeface="Arial"/>
              </a:rPr>
              <a:t>wages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 smtClean="0">
                <a:latin typeface="Arial"/>
                <a:cs typeface="Arial"/>
              </a:rPr>
              <a:t>possibility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70" dirty="0">
                <a:latin typeface="Arial"/>
                <a:cs typeface="Arial"/>
              </a:rPr>
              <a:t>analyze </a:t>
            </a:r>
            <a:r>
              <a:rPr sz="1100" spc="-35" dirty="0">
                <a:latin typeface="Arial"/>
                <a:cs typeface="Arial"/>
              </a:rPr>
              <a:t>evolution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70" dirty="0">
                <a:latin typeface="Arial"/>
                <a:cs typeface="Arial"/>
              </a:rPr>
              <a:t>gap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35" dirty="0">
                <a:latin typeface="Arial"/>
                <a:cs typeface="Arial"/>
              </a:rPr>
              <a:t>entire  </a:t>
            </a:r>
            <a:r>
              <a:rPr sz="1100" spc="-20" dirty="0">
                <a:latin typeface="Arial"/>
                <a:cs typeface="Arial"/>
              </a:rPr>
              <a:t>transition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25" dirty="0">
                <a:latin typeface="Arial"/>
                <a:cs typeface="Arial"/>
              </a:rPr>
              <a:t>monthly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40" dirty="0">
                <a:latin typeface="Arial"/>
                <a:cs typeface="Arial"/>
              </a:rPr>
              <a:t>data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17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spc="-95" dirty="0" smtClean="0">
                <a:latin typeface="Arial"/>
                <a:cs typeface="Arial"/>
              </a:rPr>
              <a:t>years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 smtClean="0">
                <a:latin typeface="Arial"/>
                <a:cs typeface="Arial"/>
              </a:rPr>
              <a:t>very </a:t>
            </a:r>
            <a:r>
              <a:rPr sz="1100" spc="-45" dirty="0">
                <a:latin typeface="Arial"/>
                <a:cs typeface="Arial"/>
              </a:rPr>
              <a:t>detailed </a:t>
            </a:r>
            <a:r>
              <a:rPr sz="1100" spc="-30" dirty="0">
                <a:latin typeface="Arial"/>
                <a:cs typeface="Arial"/>
              </a:rPr>
              <a:t>information </a:t>
            </a:r>
            <a:r>
              <a:rPr sz="1100" spc="-60" dirty="0">
                <a:latin typeface="Arial"/>
                <a:cs typeface="Arial"/>
              </a:rPr>
              <a:t>on </a:t>
            </a:r>
            <a:r>
              <a:rPr sz="1100" spc="-30" dirty="0">
                <a:latin typeface="Arial"/>
                <a:cs typeface="Arial"/>
              </a:rPr>
              <a:t>position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every  </a:t>
            </a:r>
            <a:r>
              <a:rPr sz="1100" spc="-25" dirty="0">
                <a:latin typeface="Arial"/>
                <a:cs typeface="Arial"/>
              </a:rPr>
              <a:t>month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b="1" spc="-25" dirty="0">
                <a:latin typeface="Gill Sans MT"/>
                <a:cs typeface="Gill Sans MT"/>
              </a:rPr>
              <a:t>Possibility </a:t>
            </a:r>
            <a:r>
              <a:rPr sz="1100" b="1" spc="-30" dirty="0">
                <a:latin typeface="Gill Sans MT"/>
                <a:cs typeface="Gill Sans MT"/>
              </a:rPr>
              <a:t>to analyze </a:t>
            </a:r>
            <a:r>
              <a:rPr sz="1100" b="1" spc="-60" dirty="0">
                <a:latin typeface="Gill Sans MT"/>
                <a:cs typeface="Gill Sans MT"/>
              </a:rPr>
              <a:t>career </a:t>
            </a:r>
            <a:r>
              <a:rPr sz="1100" b="1" spc="-20" dirty="0">
                <a:latin typeface="Gill Sans MT"/>
                <a:cs typeface="Gill Sans MT"/>
              </a:rPr>
              <a:t>paths </a:t>
            </a:r>
            <a:r>
              <a:rPr sz="1100" b="1" spc="-25" dirty="0">
                <a:latin typeface="Gill Sans MT"/>
                <a:cs typeface="Gill Sans MT"/>
              </a:rPr>
              <a:t>within </a:t>
            </a:r>
            <a:r>
              <a:rPr sz="1100" b="1" spc="-30" dirty="0">
                <a:latin typeface="Gill Sans MT"/>
                <a:cs typeface="Gill Sans MT"/>
              </a:rPr>
              <a:t>the </a:t>
            </a:r>
            <a:r>
              <a:rPr sz="1100" b="1" spc="-50" dirty="0">
                <a:latin typeface="Gill Sans MT"/>
                <a:cs typeface="Gill Sans MT"/>
              </a:rPr>
              <a:t>firm </a:t>
            </a:r>
            <a:r>
              <a:rPr sz="1100" b="1" spc="-25" dirty="0">
                <a:latin typeface="Gill Sans MT"/>
                <a:cs typeface="Gill Sans MT"/>
              </a:rPr>
              <a:t>and </a:t>
            </a:r>
            <a:r>
              <a:rPr sz="1100" b="1" spc="-30" dirty="0">
                <a:latin typeface="Gill Sans MT"/>
                <a:cs typeface="Gill Sans MT"/>
              </a:rPr>
              <a:t>the  </a:t>
            </a:r>
            <a:r>
              <a:rPr sz="1100" b="1" spc="-35" dirty="0">
                <a:latin typeface="Gill Sans MT"/>
                <a:cs typeface="Gill Sans MT"/>
              </a:rPr>
              <a:t>evolution </a:t>
            </a:r>
            <a:r>
              <a:rPr sz="1100" b="1" spc="-10" dirty="0">
                <a:latin typeface="Gill Sans MT"/>
                <a:cs typeface="Gill Sans MT"/>
              </a:rPr>
              <a:t>of </a:t>
            </a:r>
            <a:r>
              <a:rPr sz="1100" b="1" spc="-30" dirty="0">
                <a:latin typeface="Gill Sans MT"/>
                <a:cs typeface="Gill Sans MT"/>
              </a:rPr>
              <a:t>wages </a:t>
            </a:r>
            <a:r>
              <a:rPr sz="1100" b="1" spc="-50" dirty="0">
                <a:latin typeface="Gill Sans MT"/>
                <a:cs typeface="Gill Sans MT"/>
              </a:rPr>
              <a:t>for </a:t>
            </a:r>
            <a:r>
              <a:rPr sz="1100" b="1" spc="-30" dirty="0">
                <a:latin typeface="Gill Sans MT"/>
                <a:cs typeface="Gill Sans MT"/>
              </a:rPr>
              <a:t>different</a:t>
            </a:r>
            <a:r>
              <a:rPr sz="1100" b="1" dirty="0">
                <a:latin typeface="Gill Sans MT"/>
                <a:cs typeface="Gill Sans MT"/>
              </a:rPr>
              <a:t> </a:t>
            </a:r>
            <a:r>
              <a:rPr sz="1100" b="1" spc="-25" dirty="0">
                <a:latin typeface="Gill Sans MT"/>
                <a:cs typeface="Gill Sans MT"/>
              </a:rPr>
              <a:t>types </a:t>
            </a:r>
            <a:r>
              <a:rPr sz="1100" b="1" spc="-10" dirty="0">
                <a:latin typeface="Gill Sans MT"/>
                <a:cs typeface="Gill Sans MT"/>
              </a:rPr>
              <a:t>of </a:t>
            </a:r>
            <a:r>
              <a:rPr sz="1100" b="1" spc="-70" dirty="0">
                <a:latin typeface="Gill Sans MT"/>
                <a:cs typeface="Gill Sans MT"/>
              </a:rPr>
              <a:t>workers</a:t>
            </a:r>
            <a:endParaRPr sz="1100" dirty="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lang="en-US" sz="1400" spc="-25" dirty="0" smtClean="0">
                <a:solidFill>
                  <a:srgbClr val="CC0000"/>
                </a:solidFill>
                <a:latin typeface="Arial"/>
                <a:cs typeface="Arial"/>
              </a:rPr>
              <a:t>This paper: </a:t>
            </a:r>
            <a:r>
              <a:rPr sz="1400" spc="-25" dirty="0" smtClean="0">
                <a:solidFill>
                  <a:srgbClr val="CC0000"/>
                </a:solidFill>
                <a:latin typeface="Arial"/>
                <a:cs typeface="Arial"/>
              </a:rPr>
              <a:t>Contribution</a:t>
            </a:r>
            <a:r>
              <a:rPr sz="1400" spc="7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Arial"/>
                <a:cs typeface="Arial"/>
              </a:rPr>
              <a:t>II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897" y="877520"/>
            <a:ext cx="3962400" cy="21983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46379">
              <a:lnSpc>
                <a:spcPct val="102600"/>
              </a:lnSpc>
              <a:spcBef>
                <a:spcPts val="300"/>
              </a:spcBef>
            </a:pPr>
            <a:r>
              <a:rPr lang="en-US" sz="1100" b="1" spc="-120" dirty="0" smtClean="0">
                <a:latin typeface="Gill Sans MT"/>
                <a:cs typeface="Gill Sans MT"/>
              </a:rPr>
              <a:t>We  </a:t>
            </a:r>
            <a:r>
              <a:rPr lang="en-US" sz="1100" b="1" spc="-25" dirty="0" smtClean="0">
                <a:latin typeface="Gill Sans MT"/>
                <a:cs typeface="Gill Sans MT"/>
              </a:rPr>
              <a:t>evaluate </a:t>
            </a:r>
            <a:r>
              <a:rPr lang="en-US" sz="1100" b="1" spc="-30" dirty="0" smtClean="0">
                <a:latin typeface="Gill Sans MT"/>
                <a:cs typeface="Gill Sans MT"/>
              </a:rPr>
              <a:t>the </a:t>
            </a:r>
            <a:r>
              <a:rPr lang="en-US" sz="1100" b="1" spc="-25" dirty="0" smtClean="0">
                <a:latin typeface="Gill Sans MT"/>
                <a:cs typeface="Gill Sans MT"/>
              </a:rPr>
              <a:t>changes </a:t>
            </a:r>
            <a:r>
              <a:rPr lang="en-US" sz="1100" b="1" spc="-30" dirty="0" smtClean="0">
                <a:latin typeface="Gill Sans MT"/>
                <a:cs typeface="Gill Sans MT"/>
              </a:rPr>
              <a:t>in </a:t>
            </a:r>
            <a:r>
              <a:rPr lang="en-US" sz="1100" b="1" spc="-35" dirty="0" smtClean="0">
                <a:latin typeface="Gill Sans MT"/>
                <a:cs typeface="Gill Sans MT"/>
              </a:rPr>
              <a:t>relative </a:t>
            </a:r>
            <a:r>
              <a:rPr lang="en-US" sz="1100" b="1" spc="-30" dirty="0" smtClean="0">
                <a:latin typeface="Gill Sans MT"/>
                <a:cs typeface="Gill Sans MT"/>
              </a:rPr>
              <a:t>wages </a:t>
            </a:r>
            <a:r>
              <a:rPr lang="en-US" sz="1100" b="1" spc="-10" dirty="0" smtClean="0">
                <a:latin typeface="Gill Sans MT"/>
                <a:cs typeface="Gill Sans MT"/>
              </a:rPr>
              <a:t>of </a:t>
            </a:r>
            <a:r>
              <a:rPr lang="en-US" sz="1100" b="1" spc="-65" dirty="0" smtClean="0">
                <a:latin typeface="Gill Sans MT"/>
                <a:cs typeface="Gill Sans MT"/>
              </a:rPr>
              <a:t>women  </a:t>
            </a:r>
            <a:r>
              <a:rPr lang="en-US" sz="1100" b="1" spc="-25" dirty="0" smtClean="0">
                <a:latin typeface="Gill Sans MT"/>
                <a:cs typeface="Gill Sans MT"/>
              </a:rPr>
              <a:t>and  </a:t>
            </a:r>
            <a:r>
              <a:rPr lang="en-US" sz="1100" b="1" spc="-70" dirty="0" smtClean="0">
                <a:latin typeface="Gill Sans MT"/>
                <a:cs typeface="Gill Sans MT"/>
              </a:rPr>
              <a:t>men going </a:t>
            </a:r>
            <a:r>
              <a:rPr lang="en-US" sz="1100" b="1" spc="-35" dirty="0" smtClean="0">
                <a:latin typeface="Gill Sans MT"/>
                <a:cs typeface="Gill Sans MT"/>
              </a:rPr>
              <a:t>through a </a:t>
            </a:r>
            <a:r>
              <a:rPr lang="en-US" sz="1100" b="1" spc="-45" dirty="0" smtClean="0">
                <a:latin typeface="Gill Sans MT"/>
                <a:cs typeface="Gill Sans MT"/>
              </a:rPr>
              <a:t>three </a:t>
            </a:r>
            <a:r>
              <a:rPr lang="en-US" sz="1100" b="1" spc="-30" dirty="0" smtClean="0">
                <a:latin typeface="Gill Sans MT"/>
                <a:cs typeface="Gill Sans MT"/>
              </a:rPr>
              <a:t>step</a:t>
            </a:r>
            <a:r>
              <a:rPr lang="en-US" sz="1100" b="1" spc="10" dirty="0" smtClean="0">
                <a:latin typeface="Gill Sans MT"/>
                <a:cs typeface="Gill Sans MT"/>
              </a:rPr>
              <a:t> </a:t>
            </a:r>
            <a:r>
              <a:rPr lang="en-US" sz="1100" b="1" spc="-45" dirty="0" smtClean="0">
                <a:latin typeface="Gill Sans MT"/>
                <a:cs typeface="Gill Sans MT"/>
              </a:rPr>
              <a:t>procedure:</a:t>
            </a:r>
            <a:endParaRPr lang="en-US" sz="1100" dirty="0" smtClean="0">
              <a:latin typeface="Gill Sans MT"/>
              <a:cs typeface="Gill Sans MT"/>
            </a:endParaRPr>
          </a:p>
          <a:p>
            <a:pPr marL="184150" marR="246379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90" dirty="0" smtClean="0">
                <a:latin typeface="Arial"/>
                <a:cs typeface="Arial"/>
              </a:rPr>
              <a:t>We  </a:t>
            </a:r>
            <a:r>
              <a:rPr lang="en-US" sz="1100" spc="-50" dirty="0" smtClean="0">
                <a:latin typeface="Arial"/>
                <a:cs typeface="Arial"/>
              </a:rPr>
              <a:t>apply </a:t>
            </a:r>
            <a:r>
              <a:rPr lang="en-US" sz="1100" spc="-75" dirty="0" smtClean="0">
                <a:latin typeface="Arial"/>
                <a:cs typeface="Arial"/>
              </a:rPr>
              <a:t>Oaxaca </a:t>
            </a:r>
            <a:r>
              <a:rPr lang="en-US" sz="1100" spc="-30" dirty="0" smtClean="0">
                <a:latin typeface="Arial"/>
                <a:cs typeface="Arial"/>
              </a:rPr>
              <a:t>(1973)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35" dirty="0" smtClean="0">
                <a:latin typeface="Arial"/>
                <a:cs typeface="Arial"/>
              </a:rPr>
              <a:t>Blinder </a:t>
            </a:r>
            <a:r>
              <a:rPr lang="en-US" sz="1100" spc="-30" dirty="0" smtClean="0">
                <a:latin typeface="Arial"/>
                <a:cs typeface="Arial"/>
              </a:rPr>
              <a:t>(1973) </a:t>
            </a:r>
            <a:r>
              <a:rPr lang="en-US" sz="1100" spc="-50" dirty="0" smtClean="0">
                <a:latin typeface="Arial"/>
                <a:cs typeface="Arial"/>
              </a:rPr>
              <a:t>decomposition </a:t>
            </a:r>
            <a:r>
              <a:rPr lang="en-US" sz="1100" spc="10" dirty="0" smtClean="0">
                <a:latin typeface="Arial"/>
                <a:cs typeface="Arial"/>
              </a:rPr>
              <a:t>to  </a:t>
            </a:r>
            <a:r>
              <a:rPr lang="en-US" sz="1100" spc="-45" dirty="0" smtClean="0">
                <a:latin typeface="Arial"/>
                <a:cs typeface="Arial"/>
              </a:rPr>
              <a:t>estimate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50" dirty="0" smtClean="0">
                <a:latin typeface="Arial"/>
                <a:cs typeface="Arial"/>
              </a:rPr>
              <a:t>adjusted </a:t>
            </a:r>
            <a:r>
              <a:rPr lang="en-US" sz="1100" spc="-70" dirty="0" smtClean="0">
                <a:latin typeface="Arial"/>
                <a:cs typeface="Arial"/>
              </a:rPr>
              <a:t>gender </a:t>
            </a:r>
            <a:r>
              <a:rPr lang="en-US" sz="1100" spc="-95" dirty="0" smtClean="0">
                <a:latin typeface="Arial"/>
                <a:cs typeface="Arial"/>
              </a:rPr>
              <a:t>wage </a:t>
            </a:r>
            <a:r>
              <a:rPr lang="en-US" sz="1100" spc="-70" dirty="0" smtClean="0">
                <a:latin typeface="Arial"/>
                <a:cs typeface="Arial"/>
              </a:rPr>
              <a:t>gap </a:t>
            </a:r>
            <a:r>
              <a:rPr lang="en-US" sz="1100" spc="-60" dirty="0" smtClean="0">
                <a:latin typeface="Arial"/>
                <a:cs typeface="Arial"/>
              </a:rPr>
              <a:t>over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60" dirty="0" smtClean="0">
                <a:latin typeface="Arial"/>
                <a:cs typeface="Arial"/>
              </a:rPr>
              <a:t>1990-2006  </a:t>
            </a:r>
            <a:r>
              <a:rPr lang="en-US" sz="1100" spc="-35" dirty="0" smtClean="0">
                <a:latin typeface="Arial"/>
                <a:cs typeface="Arial"/>
              </a:rPr>
              <a:t>period </a:t>
            </a:r>
            <a:r>
              <a:rPr lang="en-US" sz="1100" i="1" spc="-10" dirty="0" smtClean="0">
                <a:latin typeface="Arial"/>
                <a:cs typeface="Arial"/>
              </a:rPr>
              <a:t>→ </a:t>
            </a:r>
            <a:r>
              <a:rPr lang="en-US" sz="1100" spc="-110" dirty="0" smtClean="0">
                <a:latin typeface="Arial"/>
                <a:cs typeface="Arial"/>
              </a:rPr>
              <a:t>we </a:t>
            </a:r>
            <a:r>
              <a:rPr lang="en-US" sz="1100" spc="-20" dirty="0" smtClean="0">
                <a:latin typeface="Arial"/>
                <a:cs typeface="Arial"/>
              </a:rPr>
              <a:t>find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105" dirty="0" smtClean="0">
                <a:latin typeface="Arial"/>
                <a:cs typeface="Arial"/>
              </a:rPr>
              <a:t>GWG </a:t>
            </a:r>
            <a:r>
              <a:rPr lang="en-US" sz="1100" spc="-75" dirty="0" smtClean="0">
                <a:latin typeface="Arial"/>
                <a:cs typeface="Arial"/>
              </a:rPr>
              <a:t>increased since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lang="en-US" sz="1100" spc="-20" dirty="0" smtClean="0">
                <a:latin typeface="Arial"/>
                <a:cs typeface="Arial"/>
              </a:rPr>
              <a:t>transition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246379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90" dirty="0" smtClean="0">
                <a:latin typeface="Arial"/>
                <a:cs typeface="Arial"/>
              </a:rPr>
              <a:t>We </a:t>
            </a:r>
            <a:r>
              <a:rPr lang="en-US" sz="1100" spc="-110" dirty="0" smtClean="0">
                <a:latin typeface="Arial"/>
                <a:cs typeface="Arial"/>
              </a:rPr>
              <a:t>use </a:t>
            </a:r>
            <a:r>
              <a:rPr lang="en-US" sz="1100" spc="-65" dirty="0" smtClean="0">
                <a:latin typeface="Arial"/>
                <a:cs typeface="Arial"/>
              </a:rPr>
              <a:t>second-order </a:t>
            </a:r>
            <a:r>
              <a:rPr lang="en-US" sz="1100" spc="-50" dirty="0" smtClean="0">
                <a:latin typeface="Arial"/>
                <a:cs typeface="Arial"/>
              </a:rPr>
              <a:t>decomposition </a:t>
            </a:r>
            <a:r>
              <a:rPr lang="en-US" sz="1100" spc="-30" dirty="0" smtClean="0">
                <a:latin typeface="Arial"/>
                <a:cs typeface="Arial"/>
              </a:rPr>
              <a:t>(</a:t>
            </a:r>
            <a:r>
              <a:rPr lang="en-US" sz="1100" spc="-30" dirty="0" err="1" smtClean="0">
                <a:latin typeface="Arial"/>
                <a:cs typeface="Arial"/>
              </a:rPr>
              <a:t>Juhn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lang="en-US" sz="1100" spc="-20" dirty="0" smtClean="0">
                <a:latin typeface="Arial"/>
                <a:cs typeface="Arial"/>
              </a:rPr>
              <a:t>et </a:t>
            </a:r>
            <a:r>
              <a:rPr lang="en-US" sz="1100" spc="-30" dirty="0" smtClean="0">
                <a:latin typeface="Arial"/>
                <a:cs typeface="Arial"/>
              </a:rPr>
              <a:t>al. </a:t>
            </a:r>
            <a:r>
              <a:rPr lang="en-US" sz="1100" spc="-45" dirty="0" smtClean="0">
                <a:latin typeface="Arial"/>
                <a:cs typeface="Arial"/>
              </a:rPr>
              <a:t>1991)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30" dirty="0" smtClean="0">
                <a:latin typeface="Arial"/>
                <a:cs typeface="Arial"/>
              </a:rPr>
              <a:t>verify </a:t>
            </a:r>
            <a:r>
              <a:rPr lang="en-US" sz="1100" spc="-45" dirty="0" smtClean="0">
                <a:latin typeface="Arial"/>
                <a:cs typeface="Arial"/>
              </a:rPr>
              <a:t>whether </a:t>
            </a:r>
            <a:r>
              <a:rPr lang="en-US" sz="1100" spc="-60" dirty="0" smtClean="0">
                <a:latin typeface="Arial"/>
                <a:cs typeface="Arial"/>
              </a:rPr>
              <a:t>increasing </a:t>
            </a:r>
            <a:r>
              <a:rPr lang="en-US" sz="1100" spc="-105" dirty="0" smtClean="0">
                <a:latin typeface="Arial"/>
                <a:cs typeface="Arial"/>
              </a:rPr>
              <a:t>GWG was </a:t>
            </a:r>
            <a:r>
              <a:rPr lang="en-US" sz="1100" spc="-80" dirty="0" smtClean="0">
                <a:latin typeface="Arial"/>
                <a:cs typeface="Arial"/>
              </a:rPr>
              <a:t>due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60" dirty="0" smtClean="0">
                <a:latin typeface="Arial"/>
                <a:cs typeface="Arial"/>
              </a:rPr>
              <a:t>increasing  </a:t>
            </a:r>
            <a:r>
              <a:rPr lang="en-US" sz="1100" spc="-25" dirty="0" smtClean="0">
                <a:latin typeface="Arial"/>
                <a:cs typeface="Arial"/>
              </a:rPr>
              <a:t>within-occupation </a:t>
            </a:r>
            <a:r>
              <a:rPr lang="en-US" sz="1100" spc="-70" dirty="0" smtClean="0">
                <a:latin typeface="Arial"/>
                <a:cs typeface="Arial"/>
              </a:rPr>
              <a:t>gender </a:t>
            </a:r>
            <a:r>
              <a:rPr lang="en-US" sz="1100" spc="-95" dirty="0" smtClean="0">
                <a:latin typeface="Arial"/>
                <a:cs typeface="Arial"/>
              </a:rPr>
              <a:t>wage </a:t>
            </a:r>
            <a:r>
              <a:rPr lang="en-US" sz="1100" spc="-60" dirty="0" smtClean="0">
                <a:latin typeface="Arial"/>
                <a:cs typeface="Arial"/>
              </a:rPr>
              <a:t>differences, </a:t>
            </a:r>
            <a:r>
              <a:rPr lang="en-US" sz="1100" spc="-45" dirty="0" smtClean="0">
                <a:latin typeface="Arial"/>
                <a:cs typeface="Arial"/>
              </a:rPr>
              <a:t>or </a:t>
            </a:r>
            <a:r>
              <a:rPr lang="en-US" sz="1100" spc="-35" dirty="0" smtClean="0">
                <a:latin typeface="Arial"/>
                <a:cs typeface="Arial"/>
              </a:rPr>
              <a:t>rather </a:t>
            </a:r>
            <a:r>
              <a:rPr lang="en-US" sz="1100" spc="-75" dirty="0" smtClean="0">
                <a:latin typeface="Arial"/>
                <a:cs typeface="Arial"/>
              </a:rPr>
              <a:t>more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spc="-55" dirty="0" smtClean="0">
                <a:latin typeface="Arial"/>
                <a:cs typeface="Arial"/>
              </a:rPr>
              <a:t>feminized </a:t>
            </a:r>
            <a:r>
              <a:rPr lang="en-US" sz="1100" spc="-45" dirty="0" smtClean="0">
                <a:latin typeface="Arial"/>
                <a:cs typeface="Arial"/>
              </a:rPr>
              <a:t>occupations </a:t>
            </a:r>
            <a:r>
              <a:rPr lang="en-US" sz="1100" spc="-85" dirty="0" smtClean="0">
                <a:latin typeface="Arial"/>
                <a:cs typeface="Arial"/>
              </a:rPr>
              <a:t>were </a:t>
            </a:r>
            <a:r>
              <a:rPr lang="en-US" sz="1100" spc="-55" dirty="0" smtClean="0">
                <a:latin typeface="Arial"/>
                <a:cs typeface="Arial"/>
              </a:rPr>
              <a:t>receiving </a:t>
            </a:r>
            <a:r>
              <a:rPr lang="en-US" sz="1100" spc="-35" dirty="0" smtClean="0">
                <a:latin typeface="Arial"/>
                <a:cs typeface="Arial"/>
              </a:rPr>
              <a:t>relatively </a:t>
            </a:r>
            <a:r>
              <a:rPr lang="en-US" sz="1100" spc="-60" dirty="0" smtClean="0">
                <a:latin typeface="Arial"/>
                <a:cs typeface="Arial"/>
              </a:rPr>
              <a:t>lower </a:t>
            </a:r>
            <a:r>
              <a:rPr lang="en-US" sz="1100" spc="-75" dirty="0" smtClean="0">
                <a:latin typeface="Arial"/>
                <a:cs typeface="Arial"/>
              </a:rPr>
              <a:t>pay </a:t>
            </a:r>
            <a:r>
              <a:rPr lang="en-US" sz="1100" spc="-60" dirty="0" smtClean="0">
                <a:latin typeface="Arial"/>
                <a:cs typeface="Arial"/>
              </a:rPr>
              <a:t>over  </a:t>
            </a:r>
            <a:r>
              <a:rPr lang="en-US" sz="1100" spc="-20" dirty="0" smtClean="0">
                <a:latin typeface="Arial"/>
                <a:cs typeface="Arial"/>
              </a:rPr>
              <a:t>time </a:t>
            </a:r>
            <a:r>
              <a:rPr lang="en-US" sz="1100" i="1" spc="-10" dirty="0" smtClean="0">
                <a:latin typeface="Arial"/>
                <a:cs typeface="Arial"/>
              </a:rPr>
              <a:t>→ </a:t>
            </a:r>
            <a:r>
              <a:rPr lang="en-US" sz="1100" spc="-110" dirty="0" smtClean="0">
                <a:latin typeface="Arial"/>
                <a:cs typeface="Arial"/>
              </a:rPr>
              <a:t>we </a:t>
            </a:r>
            <a:r>
              <a:rPr lang="en-US" sz="1100" spc="-20" dirty="0" smtClean="0">
                <a:latin typeface="Arial"/>
                <a:cs typeface="Arial"/>
              </a:rPr>
              <a:t>find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10" dirty="0" smtClean="0">
                <a:latin typeface="Arial"/>
                <a:cs typeface="Arial"/>
              </a:rPr>
              <a:t>latter </a:t>
            </a:r>
            <a:r>
              <a:rPr lang="en-US" sz="1100" spc="-70" dirty="0" smtClean="0">
                <a:latin typeface="Arial"/>
                <a:cs typeface="Arial"/>
              </a:rPr>
              <a:t>plays a </a:t>
            </a:r>
            <a:r>
              <a:rPr lang="en-US" sz="1100" spc="-40" dirty="0" smtClean="0">
                <a:latin typeface="Arial"/>
                <a:cs typeface="Arial"/>
              </a:rPr>
              <a:t>major</a:t>
            </a:r>
            <a:r>
              <a:rPr lang="en-US" sz="1100" spc="45" dirty="0" smtClean="0">
                <a:latin typeface="Arial"/>
                <a:cs typeface="Arial"/>
              </a:rPr>
              <a:t> </a:t>
            </a:r>
            <a:r>
              <a:rPr lang="en-US" sz="1100" spc="-50" dirty="0" smtClean="0">
                <a:latin typeface="Arial"/>
                <a:cs typeface="Arial"/>
              </a:rPr>
              <a:t>role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246379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90" dirty="0" smtClean="0">
                <a:latin typeface="Arial"/>
                <a:cs typeface="Arial"/>
              </a:rPr>
              <a:t>We </a:t>
            </a:r>
            <a:r>
              <a:rPr lang="en-US" sz="1100" spc="-45" dirty="0" smtClean="0">
                <a:latin typeface="Arial"/>
                <a:cs typeface="Arial"/>
              </a:rPr>
              <a:t>aim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60" dirty="0" smtClean="0">
                <a:latin typeface="Arial"/>
                <a:cs typeface="Arial"/>
              </a:rPr>
              <a:t>disentangle </a:t>
            </a:r>
            <a:r>
              <a:rPr lang="en-US" sz="1100" spc="-45" dirty="0" smtClean="0">
                <a:latin typeface="Arial"/>
                <a:cs typeface="Arial"/>
              </a:rPr>
              <a:t>factors standing </a:t>
            </a:r>
            <a:r>
              <a:rPr lang="en-US" sz="1100" spc="-50" dirty="0" smtClean="0">
                <a:latin typeface="Arial"/>
                <a:cs typeface="Arial"/>
              </a:rPr>
              <a:t>behind </a:t>
            </a:r>
            <a:r>
              <a:rPr lang="en-US" sz="1100" spc="-20" dirty="0" smtClean="0">
                <a:latin typeface="Arial"/>
                <a:cs typeface="Arial"/>
              </a:rPr>
              <a:t>this </a:t>
            </a:r>
            <a:r>
              <a:rPr lang="en-US" sz="1100" spc="-35" dirty="0" smtClean="0">
                <a:latin typeface="Arial"/>
                <a:cs typeface="Arial"/>
              </a:rPr>
              <a:t>evolution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i="1" spc="-10" dirty="0" smtClean="0">
                <a:latin typeface="Arial"/>
                <a:cs typeface="Arial"/>
              </a:rPr>
              <a:t>→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spc="-55" dirty="0" smtClean="0">
                <a:latin typeface="Arial"/>
                <a:cs typeface="Arial"/>
              </a:rPr>
              <a:t>work </a:t>
            </a:r>
            <a:r>
              <a:rPr lang="en-US" sz="1100" spc="-20" dirty="0" smtClean="0">
                <a:latin typeface="Arial"/>
                <a:cs typeface="Arial"/>
              </a:rPr>
              <a:t>in</a:t>
            </a:r>
            <a:r>
              <a:rPr lang="en-US" sz="1100" spc="-90" dirty="0" smtClean="0">
                <a:latin typeface="Arial"/>
                <a:cs typeface="Arial"/>
              </a:rPr>
              <a:t> </a:t>
            </a:r>
            <a:r>
              <a:rPr lang="en-US" sz="1100" spc="-80" dirty="0" smtClean="0">
                <a:latin typeface="Arial"/>
                <a:cs typeface="Arial"/>
              </a:rPr>
              <a:t>progress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information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about the</a:t>
            </a:r>
            <a:r>
              <a:rPr sz="1400" spc="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CC0000"/>
                </a:solidFill>
                <a:latin typeface="Gill Sans MT"/>
                <a:cs typeface="Gill Sans MT"/>
              </a:rPr>
              <a:t>firm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50" y="892175"/>
            <a:ext cx="3962400" cy="190244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25" dirty="0" smtClean="0">
                <a:latin typeface="Arial"/>
                <a:cs typeface="Arial"/>
              </a:rPr>
              <a:t>Data </a:t>
            </a:r>
            <a:r>
              <a:rPr lang="en-US" sz="1100" spc="-75" dirty="0" smtClean="0">
                <a:latin typeface="Arial"/>
                <a:cs typeface="Arial"/>
              </a:rPr>
              <a:t>covers </a:t>
            </a:r>
            <a:r>
              <a:rPr lang="en-US" sz="1100" spc="-70" dirty="0" smtClean="0">
                <a:latin typeface="Arial"/>
                <a:cs typeface="Arial"/>
              </a:rPr>
              <a:t>17 </a:t>
            </a:r>
            <a:r>
              <a:rPr lang="en-US" sz="1100" spc="-95" dirty="0" smtClean="0">
                <a:latin typeface="Arial"/>
                <a:cs typeface="Arial"/>
              </a:rPr>
              <a:t>years</a:t>
            </a:r>
            <a:r>
              <a:rPr lang="en-US" sz="1100" spc="-80" dirty="0" smtClean="0">
                <a:latin typeface="Arial"/>
                <a:cs typeface="Arial"/>
              </a:rPr>
              <a:t> </a:t>
            </a:r>
            <a:r>
              <a:rPr lang="en-US" sz="1100" spc="-45" dirty="0" smtClean="0">
                <a:latin typeface="Arial"/>
                <a:cs typeface="Arial"/>
              </a:rPr>
              <a:t>(1990-2006)</a:t>
            </a:r>
            <a:endParaRPr lang="en-US" sz="1100" dirty="0" smtClean="0">
              <a:latin typeface="Arial"/>
              <a:cs typeface="Arial"/>
            </a:endParaRPr>
          </a:p>
          <a:p>
            <a:pPr marL="18415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70" dirty="0" smtClean="0">
                <a:latin typeface="Arial"/>
                <a:cs typeface="Arial"/>
              </a:rPr>
              <a:t>Personnel </a:t>
            </a:r>
            <a:r>
              <a:rPr lang="en-US" sz="1100" spc="-40" dirty="0" smtClean="0">
                <a:latin typeface="Arial"/>
                <a:cs typeface="Arial"/>
              </a:rPr>
              <a:t>data </a:t>
            </a:r>
            <a:r>
              <a:rPr lang="en-US" sz="1100" spc="-20" dirty="0" smtClean="0">
                <a:latin typeface="Arial"/>
                <a:cs typeface="Arial"/>
              </a:rPr>
              <a:t>of </a:t>
            </a:r>
            <a:r>
              <a:rPr lang="en-US" sz="1100" spc="-90" dirty="0" smtClean="0">
                <a:latin typeface="Arial"/>
                <a:cs typeface="Arial"/>
              </a:rPr>
              <a:t>a </a:t>
            </a:r>
            <a:r>
              <a:rPr lang="en-US" sz="1100" spc="-60" dirty="0" smtClean="0">
                <a:latin typeface="Arial"/>
                <a:cs typeface="Arial"/>
              </a:rPr>
              <a:t>large </a:t>
            </a:r>
            <a:r>
              <a:rPr lang="en-US" sz="1100" spc="-5" dirty="0" smtClean="0">
                <a:latin typeface="Arial"/>
                <a:cs typeface="Arial"/>
              </a:rPr>
              <a:t>firm </a:t>
            </a:r>
            <a:r>
              <a:rPr lang="en-US" sz="1100" spc="-35" dirty="0" smtClean="0">
                <a:latin typeface="Arial"/>
                <a:cs typeface="Arial"/>
              </a:rPr>
              <a:t>operating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60" dirty="0" smtClean="0">
                <a:latin typeface="Arial"/>
                <a:cs typeface="Arial"/>
              </a:rPr>
              <a:t>sector machine  </a:t>
            </a:r>
            <a:r>
              <a:rPr lang="en-US" sz="1100" spc="-35" dirty="0" smtClean="0">
                <a:latin typeface="Arial"/>
                <a:cs typeface="Arial"/>
              </a:rPr>
              <a:t>building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35" dirty="0" smtClean="0">
                <a:latin typeface="Arial"/>
                <a:cs typeface="Arial"/>
              </a:rPr>
              <a:t>metal </a:t>
            </a:r>
            <a:r>
              <a:rPr lang="en-US" sz="1100" spc="-70" dirty="0" smtClean="0">
                <a:latin typeface="Arial"/>
                <a:cs typeface="Arial"/>
              </a:rPr>
              <a:t>works </a:t>
            </a:r>
            <a:r>
              <a:rPr lang="en-US" sz="1100" spc="25" dirty="0" smtClean="0">
                <a:latin typeface="Arial"/>
                <a:cs typeface="Arial"/>
              </a:rPr>
              <a:t>(MBMW)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70" dirty="0" smtClean="0">
                <a:latin typeface="Arial"/>
                <a:cs typeface="Arial"/>
              </a:rPr>
              <a:t>produces </a:t>
            </a:r>
            <a:r>
              <a:rPr lang="en-US" sz="1100" spc="-40" dirty="0" smtClean="0">
                <a:latin typeface="Arial"/>
                <a:cs typeface="Arial"/>
              </a:rPr>
              <a:t>mainly  </a:t>
            </a:r>
            <a:r>
              <a:rPr lang="en-US" sz="1100" spc="-45" dirty="0" smtClean="0">
                <a:latin typeface="Arial"/>
                <a:cs typeface="Arial"/>
              </a:rPr>
              <a:t>equipment </a:t>
            </a:r>
            <a:r>
              <a:rPr lang="en-US" sz="1100" spc="-25" dirty="0" smtClean="0">
                <a:latin typeface="Arial"/>
                <a:cs typeface="Arial"/>
              </a:rPr>
              <a:t>for </a:t>
            </a:r>
            <a:r>
              <a:rPr lang="en-US" sz="1100" spc="-15" dirty="0" smtClean="0">
                <a:latin typeface="Arial"/>
                <a:cs typeface="Arial"/>
              </a:rPr>
              <a:t>oil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100" dirty="0" smtClean="0">
                <a:latin typeface="Arial"/>
                <a:cs typeface="Arial"/>
              </a:rPr>
              <a:t>gas</a:t>
            </a:r>
            <a:r>
              <a:rPr lang="en-US" sz="1100" spc="-80" dirty="0" smtClean="0">
                <a:latin typeface="Arial"/>
                <a:cs typeface="Arial"/>
              </a:rPr>
              <a:t> </a:t>
            </a:r>
            <a:r>
              <a:rPr lang="en-US" sz="1100" spc="-35" dirty="0" smtClean="0">
                <a:latin typeface="Arial"/>
                <a:cs typeface="Arial"/>
              </a:rPr>
              <a:t>production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39116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20" dirty="0" smtClean="0">
                <a:latin typeface="Arial"/>
                <a:cs typeface="Arial"/>
              </a:rPr>
              <a:t>Firm </a:t>
            </a:r>
            <a:r>
              <a:rPr lang="en-US" sz="1100" spc="-105" dirty="0" smtClean="0">
                <a:latin typeface="Arial"/>
                <a:cs typeface="Arial"/>
              </a:rPr>
              <a:t>was </a:t>
            </a:r>
            <a:r>
              <a:rPr lang="en-US" sz="1100" spc="-60" dirty="0" smtClean="0">
                <a:latin typeface="Arial"/>
                <a:cs typeface="Arial"/>
              </a:rPr>
              <a:t>established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80" dirty="0" smtClean="0">
                <a:latin typeface="Arial"/>
                <a:cs typeface="Arial"/>
              </a:rPr>
              <a:t>1950s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40" dirty="0" smtClean="0">
                <a:latin typeface="Arial"/>
                <a:cs typeface="Arial"/>
              </a:rPr>
              <a:t>privatized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70" dirty="0" smtClean="0">
                <a:latin typeface="Arial"/>
                <a:cs typeface="Arial"/>
              </a:rPr>
              <a:t>1992 </a:t>
            </a:r>
          </a:p>
          <a:p>
            <a:pPr marL="184150" marR="39116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70" dirty="0" smtClean="0">
                <a:latin typeface="Arial"/>
                <a:cs typeface="Arial"/>
              </a:rPr>
              <a:t>Firm is located in central Russia (not in Moscow, though) </a:t>
            </a:r>
          </a:p>
          <a:p>
            <a:pPr marL="184150" marR="39116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20" dirty="0" smtClean="0">
                <a:latin typeface="Arial"/>
                <a:cs typeface="Arial"/>
              </a:rPr>
              <a:t>Firm </a:t>
            </a:r>
            <a:r>
              <a:rPr lang="en-US" sz="1100" spc="-65" dirty="0" smtClean="0">
                <a:latin typeface="Arial"/>
                <a:cs typeface="Arial"/>
              </a:rPr>
              <a:t>successfully </a:t>
            </a:r>
            <a:r>
              <a:rPr lang="en-US" sz="1100" spc="-75" dirty="0" smtClean="0">
                <a:latin typeface="Arial"/>
                <a:cs typeface="Arial"/>
              </a:rPr>
              <a:t>managed </a:t>
            </a:r>
            <a:r>
              <a:rPr lang="en-US" sz="1100" spc="-30" dirty="0" smtClean="0">
                <a:latin typeface="Arial"/>
                <a:cs typeface="Arial"/>
              </a:rPr>
              <a:t>transformation </a:t>
            </a:r>
            <a:r>
              <a:rPr lang="en-US" sz="1100" spc="-25" dirty="0" smtClean="0">
                <a:latin typeface="Arial"/>
                <a:cs typeface="Arial"/>
              </a:rPr>
              <a:t>from </a:t>
            </a:r>
            <a:r>
              <a:rPr lang="en-US" sz="1100" spc="-15" dirty="0" smtClean="0">
                <a:latin typeface="Arial"/>
                <a:cs typeface="Arial"/>
              </a:rPr>
              <a:t>military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spc="-35" dirty="0" smtClean="0">
                <a:latin typeface="Arial"/>
                <a:cs typeface="Arial"/>
              </a:rPr>
              <a:t>production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35" dirty="0" smtClean="0">
                <a:latin typeface="Arial"/>
                <a:cs typeface="Arial"/>
              </a:rPr>
              <a:t>production </a:t>
            </a:r>
            <a:r>
              <a:rPr lang="en-US" sz="1100" spc="-20" dirty="0" smtClean="0">
                <a:latin typeface="Arial"/>
                <a:cs typeface="Arial"/>
              </a:rPr>
              <a:t>of </a:t>
            </a:r>
            <a:r>
              <a:rPr lang="en-US" sz="1100" spc="-25" dirty="0" smtClean="0">
                <a:latin typeface="Arial"/>
                <a:cs typeface="Arial"/>
              </a:rPr>
              <a:t>civilian </a:t>
            </a:r>
            <a:r>
              <a:rPr lang="en-US" sz="1100" spc="-65" dirty="0" smtClean="0">
                <a:latin typeface="Arial"/>
                <a:cs typeface="Arial"/>
              </a:rPr>
              <a:t>goods </a:t>
            </a:r>
            <a:r>
              <a:rPr lang="en-US" sz="1100" spc="-70" dirty="0" smtClean="0">
                <a:latin typeface="Arial"/>
                <a:cs typeface="Arial"/>
              </a:rPr>
              <a:t>– hence belongs to that minority </a:t>
            </a:r>
            <a:r>
              <a:rPr lang="en-US" sz="1100" spc="-20" dirty="0" smtClean="0">
                <a:latin typeface="Arial"/>
                <a:cs typeface="Arial"/>
              </a:rPr>
              <a:t>of </a:t>
            </a:r>
            <a:r>
              <a:rPr lang="en-US" sz="1100" spc="-30" dirty="0" smtClean="0">
                <a:latin typeface="Arial"/>
                <a:cs typeface="Arial"/>
              </a:rPr>
              <a:t>firms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15" dirty="0" smtClean="0">
                <a:latin typeface="Arial"/>
                <a:cs typeface="Arial"/>
              </a:rPr>
              <a:t>MBMW </a:t>
            </a:r>
            <a:r>
              <a:rPr lang="en-US" sz="1100" spc="-60" dirty="0" smtClean="0">
                <a:latin typeface="Arial"/>
                <a:cs typeface="Arial"/>
              </a:rPr>
              <a:t>sector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75" dirty="0" smtClean="0">
                <a:latin typeface="Arial"/>
                <a:cs typeface="Arial"/>
              </a:rPr>
              <a:t>managed </a:t>
            </a:r>
            <a:r>
              <a:rPr lang="en-US" sz="1100" spc="-30" dirty="0" smtClean="0">
                <a:latin typeface="Arial"/>
                <a:cs typeface="Arial"/>
              </a:rPr>
              <a:t>transformation  </a:t>
            </a:r>
            <a:r>
              <a:rPr lang="en-US" sz="1100" spc="-40" dirty="0" smtClean="0">
                <a:latin typeface="Arial"/>
                <a:cs typeface="Arial"/>
              </a:rPr>
              <a:t>well. 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information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about the</a:t>
            </a:r>
            <a:r>
              <a:rPr sz="1400" spc="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CC0000"/>
                </a:solidFill>
                <a:latin typeface="Gill Sans MT"/>
                <a:cs typeface="Gill Sans MT"/>
              </a:rPr>
              <a:t>firm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565" y="968375"/>
            <a:ext cx="3962400" cy="12993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12065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5" dirty="0">
                <a:latin typeface="Arial"/>
                <a:cs typeface="Arial"/>
              </a:rPr>
              <a:t>Since </a:t>
            </a:r>
            <a:r>
              <a:rPr sz="1100" spc="-70" dirty="0">
                <a:latin typeface="Arial"/>
                <a:cs typeface="Arial"/>
              </a:rPr>
              <a:t>1996 </a:t>
            </a:r>
            <a:r>
              <a:rPr sz="1100" spc="-5" dirty="0">
                <a:latin typeface="Arial"/>
                <a:cs typeface="Arial"/>
              </a:rPr>
              <a:t>firm </a:t>
            </a:r>
            <a:r>
              <a:rPr sz="1100" spc="-95" dirty="0">
                <a:latin typeface="Arial"/>
                <a:cs typeface="Arial"/>
              </a:rPr>
              <a:t>has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steady </a:t>
            </a:r>
            <a:r>
              <a:rPr sz="1100" spc="-55" dirty="0">
                <a:latin typeface="Arial"/>
                <a:cs typeface="Arial"/>
              </a:rPr>
              <a:t>stream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orders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stable  </a:t>
            </a:r>
            <a:r>
              <a:rPr sz="1100" spc="-75" dirty="0">
                <a:latin typeface="Arial"/>
                <a:cs typeface="Arial"/>
              </a:rPr>
              <a:t>demand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35" dirty="0">
                <a:latin typeface="Arial"/>
                <a:cs typeface="Arial"/>
              </a:rPr>
              <a:t>production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5" dirty="0">
                <a:latin typeface="Arial"/>
                <a:cs typeface="Arial"/>
              </a:rPr>
              <a:t>(only </a:t>
            </a: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35" dirty="0">
                <a:latin typeface="Arial"/>
                <a:cs typeface="Arial"/>
              </a:rPr>
              <a:t>briefly </a:t>
            </a:r>
            <a:r>
              <a:rPr sz="1100" spc="-30" dirty="0">
                <a:latin typeface="Arial"/>
                <a:cs typeface="Arial"/>
              </a:rPr>
              <a:t>interrupted  </a:t>
            </a:r>
            <a:r>
              <a:rPr sz="1100" spc="-65" dirty="0">
                <a:latin typeface="Arial"/>
                <a:cs typeface="Arial"/>
              </a:rPr>
              <a:t>by </a:t>
            </a:r>
            <a:r>
              <a:rPr sz="1100" spc="-35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financial </a:t>
            </a:r>
            <a:r>
              <a:rPr sz="1100" spc="-50" dirty="0">
                <a:latin typeface="Arial"/>
                <a:cs typeface="Arial"/>
              </a:rPr>
              <a:t>crisis </a:t>
            </a:r>
            <a:r>
              <a:rPr sz="1100" spc="-20" dirty="0">
                <a:latin typeface="Arial"/>
                <a:cs typeface="Arial"/>
              </a:rPr>
              <a:t>of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1998)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5" dirty="0">
                <a:latin typeface="Arial"/>
                <a:cs typeface="Arial"/>
              </a:rPr>
              <a:t>Employment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45" dirty="0">
                <a:latin typeface="Arial"/>
                <a:cs typeface="Arial"/>
              </a:rPr>
              <a:t>policies </a:t>
            </a:r>
            <a:r>
              <a:rPr sz="1100" spc="-55" dirty="0">
                <a:latin typeface="Arial"/>
                <a:cs typeface="Arial"/>
              </a:rPr>
              <a:t>determined exclusively </a:t>
            </a:r>
            <a:r>
              <a:rPr sz="1100" spc="-65" dirty="0">
                <a:latin typeface="Arial"/>
                <a:cs typeface="Arial"/>
              </a:rPr>
              <a:t>by </a:t>
            </a:r>
            <a:r>
              <a:rPr sz="1100" spc="-85" dirty="0">
                <a:latin typeface="Arial"/>
                <a:cs typeface="Arial"/>
              </a:rPr>
              <a:t>CEO 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5" dirty="0">
                <a:latin typeface="Arial"/>
                <a:cs typeface="Arial"/>
              </a:rPr>
              <a:t>few </a:t>
            </a:r>
            <a:r>
              <a:rPr sz="1100" spc="-10" dirty="0">
                <a:latin typeface="Arial"/>
                <a:cs typeface="Arial"/>
              </a:rPr>
              <a:t>top </a:t>
            </a:r>
            <a:r>
              <a:rPr sz="1100" spc="-75" dirty="0">
                <a:latin typeface="Arial"/>
                <a:cs typeface="Arial"/>
              </a:rPr>
              <a:t>managers </a:t>
            </a:r>
            <a:r>
              <a:rPr sz="1100" spc="-45" dirty="0">
                <a:latin typeface="Arial"/>
                <a:cs typeface="Arial"/>
              </a:rPr>
              <a:t>(large </a:t>
            </a:r>
            <a:r>
              <a:rPr sz="1100" spc="-70" dirty="0">
                <a:latin typeface="Arial"/>
                <a:cs typeface="Arial"/>
              </a:rPr>
              <a:t>enough </a:t>
            </a:r>
            <a:r>
              <a:rPr sz="1100" spc="-35" dirty="0">
                <a:latin typeface="Arial"/>
                <a:cs typeface="Arial"/>
              </a:rPr>
              <a:t>block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voting </a:t>
            </a:r>
            <a:r>
              <a:rPr sz="1100" spc="-95" dirty="0">
                <a:latin typeface="Arial"/>
                <a:cs typeface="Arial"/>
              </a:rPr>
              <a:t>shares 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determine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65" dirty="0">
                <a:latin typeface="Arial"/>
                <a:cs typeface="Arial"/>
              </a:rPr>
              <a:t>decision </a:t>
            </a:r>
            <a:r>
              <a:rPr sz="1100" spc="-45" dirty="0">
                <a:latin typeface="Arial"/>
                <a:cs typeface="Arial"/>
              </a:rPr>
              <a:t>making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firm</a:t>
            </a:r>
            <a:r>
              <a:rPr sz="1100" spc="5" dirty="0" smtClean="0">
                <a:latin typeface="Arial"/>
                <a:cs typeface="Arial"/>
              </a:rPr>
              <a:t>)</a:t>
            </a:r>
            <a:r>
              <a:rPr lang="en-US" sz="1100" spc="5" dirty="0" smtClean="0">
                <a:latin typeface="Arial"/>
                <a:cs typeface="Arial"/>
              </a:rPr>
              <a:t> </a:t>
            </a: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85" dirty="0" smtClean="0">
                <a:latin typeface="Arial"/>
                <a:cs typeface="Arial"/>
              </a:rPr>
              <a:t>Wage </a:t>
            </a:r>
            <a:r>
              <a:rPr sz="1100" spc="-75" dirty="0">
                <a:latin typeface="Arial"/>
                <a:cs typeface="Arial"/>
              </a:rPr>
              <a:t>arrears </a:t>
            </a:r>
            <a:r>
              <a:rPr sz="1100" spc="-55" dirty="0">
                <a:latin typeface="Arial"/>
                <a:cs typeface="Arial"/>
              </a:rPr>
              <a:t>play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role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95" dirty="0">
                <a:latin typeface="Arial"/>
                <a:cs typeface="Arial"/>
              </a:rPr>
              <a:t>years </a:t>
            </a:r>
            <a:r>
              <a:rPr sz="1100" spc="-70" dirty="0" smtClean="0">
                <a:latin typeface="Arial"/>
                <a:cs typeface="Arial"/>
              </a:rPr>
              <a:t>1992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10" dirty="0" smtClean="0">
                <a:latin typeface="Arial"/>
                <a:cs typeface="Arial"/>
              </a:rPr>
              <a:t>to</a:t>
            </a:r>
            <a:r>
              <a:rPr lang="en-US" sz="1100" spc="5" dirty="0" smtClean="0">
                <a:latin typeface="Arial"/>
                <a:cs typeface="Arial"/>
              </a:rPr>
              <a:t> </a:t>
            </a:r>
            <a:r>
              <a:rPr sz="1100" spc="-70" dirty="0" smtClean="0">
                <a:latin typeface="Arial"/>
                <a:cs typeface="Arial"/>
              </a:rPr>
              <a:t>1995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information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about the</a:t>
            </a:r>
            <a:r>
              <a:rPr sz="1400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CC0000"/>
                </a:solidFill>
                <a:latin typeface="Gill Sans MT"/>
                <a:cs typeface="Gill Sans MT"/>
              </a:rPr>
              <a:t>workers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850" y="892175"/>
            <a:ext cx="3962400" cy="130869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" dirty="0">
                <a:latin typeface="Arial"/>
                <a:cs typeface="Arial"/>
              </a:rPr>
              <a:t>Monthly </a:t>
            </a:r>
            <a:r>
              <a:rPr sz="1100" spc="-40" dirty="0">
                <a:latin typeface="Arial"/>
                <a:cs typeface="Arial"/>
              </a:rPr>
              <a:t>data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95" dirty="0">
                <a:latin typeface="Arial"/>
                <a:cs typeface="Arial"/>
              </a:rPr>
              <a:t>years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1990-2006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0" dirty="0">
                <a:latin typeface="Arial"/>
                <a:cs typeface="Arial"/>
              </a:rPr>
              <a:t>Average </a:t>
            </a:r>
            <a:r>
              <a:rPr sz="1100" spc="-50" dirty="0">
                <a:latin typeface="Arial"/>
                <a:cs typeface="Arial"/>
              </a:rPr>
              <a:t>employment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period: </a:t>
            </a:r>
            <a:r>
              <a:rPr sz="1100" spc="-60" dirty="0">
                <a:latin typeface="Arial"/>
                <a:cs typeface="Arial"/>
              </a:rPr>
              <a:t>around </a:t>
            </a:r>
            <a:r>
              <a:rPr sz="1100" spc="-70" dirty="0">
                <a:latin typeface="Arial"/>
                <a:cs typeface="Arial"/>
              </a:rPr>
              <a:t>3700 workers  </a:t>
            </a:r>
            <a:endParaRPr lang="en-US" sz="1100" spc="-70" dirty="0" smtClean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25" dirty="0" smtClean="0">
                <a:latin typeface="Arial"/>
                <a:cs typeface="Arial"/>
              </a:rPr>
              <a:t>Data </a:t>
            </a:r>
            <a:r>
              <a:rPr sz="1100" spc="-75" dirty="0">
                <a:latin typeface="Arial"/>
                <a:cs typeface="Arial"/>
              </a:rPr>
              <a:t>covers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40" dirty="0">
                <a:latin typeface="Arial"/>
                <a:cs typeface="Arial"/>
              </a:rPr>
              <a:t>apart </a:t>
            </a:r>
            <a:r>
              <a:rPr sz="1100" spc="-25" dirty="0">
                <a:latin typeface="Arial"/>
                <a:cs typeface="Arial"/>
              </a:rPr>
              <a:t>from </a:t>
            </a:r>
            <a:r>
              <a:rPr sz="1100" spc="-10" dirty="0">
                <a:latin typeface="Arial"/>
                <a:cs typeface="Arial"/>
              </a:rPr>
              <a:t>top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managers</a:t>
            </a:r>
            <a:endParaRPr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Many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75" dirty="0">
                <a:latin typeface="Arial"/>
                <a:cs typeface="Arial"/>
              </a:rPr>
              <a:t>observed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9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decade</a:t>
            </a:r>
            <a:endParaRPr sz="1100" dirty="0">
              <a:latin typeface="Arial"/>
              <a:cs typeface="Arial"/>
            </a:endParaRPr>
          </a:p>
          <a:p>
            <a:pPr marL="184150" marR="403860" indent="-171450">
              <a:lnSpc>
                <a:spcPct val="1026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35" dirty="0" smtClean="0">
                <a:latin typeface="Arial"/>
                <a:cs typeface="Arial"/>
              </a:rPr>
              <a:t>Exact d</a:t>
            </a:r>
            <a:r>
              <a:rPr sz="1100" spc="-35" dirty="0" smtClean="0">
                <a:latin typeface="Arial"/>
                <a:cs typeface="Arial"/>
              </a:rPr>
              <a:t>ate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arrival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firm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lang="en-US" sz="1100" spc="-65" dirty="0" smtClean="0">
                <a:latin typeface="Arial"/>
                <a:cs typeface="Arial"/>
              </a:rPr>
              <a:t>exact </a:t>
            </a:r>
            <a:r>
              <a:rPr sz="1100" spc="-50" dirty="0" smtClean="0">
                <a:latin typeface="Arial"/>
                <a:cs typeface="Arial"/>
              </a:rPr>
              <a:t>date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separation </a:t>
            </a:r>
            <a:r>
              <a:rPr sz="1100" spc="25" dirty="0">
                <a:latin typeface="Arial"/>
                <a:cs typeface="Arial"/>
              </a:rPr>
              <a:t>(if  </a:t>
            </a:r>
            <a:r>
              <a:rPr sz="1100" spc="-45" dirty="0">
                <a:latin typeface="Arial"/>
                <a:cs typeface="Arial"/>
              </a:rPr>
              <a:t>applicable)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75" dirty="0">
                <a:latin typeface="Arial"/>
                <a:cs typeface="Arial"/>
              </a:rPr>
              <a:t>be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determined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–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information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about the</a:t>
            </a:r>
            <a:r>
              <a:rPr sz="1400" spc="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CC0000"/>
                </a:solidFill>
                <a:latin typeface="Gill Sans MT"/>
                <a:cs typeface="Gill Sans MT"/>
              </a:rPr>
              <a:t>workers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897" y="743057"/>
            <a:ext cx="3962400" cy="277120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18859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>
                <a:latin typeface="Arial"/>
                <a:cs typeface="Arial"/>
              </a:rPr>
              <a:t>Demographic </a:t>
            </a:r>
            <a:r>
              <a:rPr sz="1100" spc="-25" dirty="0">
                <a:latin typeface="Arial"/>
                <a:cs typeface="Arial"/>
              </a:rPr>
              <a:t>information: </a:t>
            </a:r>
            <a:r>
              <a:rPr sz="1100" spc="-60" dirty="0">
                <a:latin typeface="Arial"/>
                <a:cs typeface="Arial"/>
              </a:rPr>
              <a:t>gender, </a:t>
            </a:r>
            <a:r>
              <a:rPr sz="1100" spc="-50" dirty="0">
                <a:latin typeface="Arial"/>
                <a:cs typeface="Arial"/>
              </a:rPr>
              <a:t>date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birth, </a:t>
            </a:r>
            <a:r>
              <a:rPr sz="1100" spc="-25" dirty="0">
                <a:latin typeface="Arial"/>
                <a:cs typeface="Arial"/>
              </a:rPr>
              <a:t>marital  </a:t>
            </a:r>
            <a:r>
              <a:rPr sz="1100" spc="-35" dirty="0">
                <a:latin typeface="Arial"/>
                <a:cs typeface="Arial"/>
              </a:rPr>
              <a:t>status, </a:t>
            </a:r>
            <a:r>
              <a:rPr sz="1100" spc="-45" dirty="0">
                <a:latin typeface="Arial"/>
                <a:cs typeface="Arial"/>
              </a:rPr>
              <a:t>education </a:t>
            </a:r>
            <a:r>
              <a:rPr sz="1100" spc="-50" dirty="0">
                <a:latin typeface="Arial"/>
                <a:cs typeface="Arial"/>
              </a:rPr>
              <a:t>level, </a:t>
            </a:r>
            <a:r>
              <a:rPr sz="1100" spc="-65" dirty="0">
                <a:latin typeface="Arial"/>
                <a:cs typeface="Arial"/>
              </a:rPr>
              <a:t>and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children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Occupational </a:t>
            </a:r>
            <a:r>
              <a:rPr sz="1100" spc="-50" dirty="0" err="1" smtClean="0">
                <a:latin typeface="Arial"/>
                <a:cs typeface="Arial"/>
              </a:rPr>
              <a:t>categor</a:t>
            </a:r>
            <a:r>
              <a:rPr lang="de-DE" sz="1100" spc="-50" dirty="0" err="1" smtClean="0">
                <a:latin typeface="Arial"/>
                <a:cs typeface="Arial"/>
              </a:rPr>
              <a:t>ies</a:t>
            </a:r>
            <a:r>
              <a:rPr sz="1100" spc="-50" dirty="0" smtClean="0">
                <a:latin typeface="Arial"/>
                <a:cs typeface="Arial"/>
              </a:rPr>
              <a:t>: </a:t>
            </a:r>
            <a:endParaRPr lang="de-DE" sz="1100" spc="-50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0" dirty="0" smtClean="0">
                <a:latin typeface="Arial"/>
                <a:cs typeface="Arial"/>
              </a:rPr>
              <a:t>managers</a:t>
            </a:r>
            <a:r>
              <a:rPr sz="1100" spc="-70" dirty="0">
                <a:latin typeface="Arial"/>
                <a:cs typeface="Arial"/>
              </a:rPr>
              <a:t>, </a:t>
            </a:r>
            <a:endParaRPr lang="de-DE" sz="1100" spc="-70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5" dirty="0" smtClean="0">
                <a:latin typeface="Arial"/>
                <a:cs typeface="Arial"/>
              </a:rPr>
              <a:t>accountants</a:t>
            </a:r>
            <a:r>
              <a:rPr sz="1100" spc="-45" dirty="0">
                <a:latin typeface="Arial"/>
                <a:cs typeface="Arial"/>
              </a:rPr>
              <a:t>, </a:t>
            </a:r>
            <a:endParaRPr lang="de-DE" sz="1100" spc="-45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 smtClean="0">
                <a:latin typeface="Arial"/>
                <a:cs typeface="Arial"/>
              </a:rPr>
              <a:t>technicians  </a:t>
            </a:r>
            <a:r>
              <a:rPr sz="1100" spc="-15" dirty="0">
                <a:latin typeface="Arial"/>
                <a:cs typeface="Arial"/>
              </a:rPr>
              <a:t>(or </a:t>
            </a:r>
            <a:r>
              <a:rPr sz="1100" spc="-20" dirty="0">
                <a:latin typeface="Arial"/>
                <a:cs typeface="Arial"/>
              </a:rPr>
              <a:t>“engineers”), </a:t>
            </a:r>
            <a:endParaRPr lang="de-DE" sz="1100" spc="-20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 smtClean="0">
                <a:latin typeface="Arial"/>
                <a:cs typeface="Arial"/>
              </a:rPr>
              <a:t>production </a:t>
            </a:r>
            <a:r>
              <a:rPr sz="1100" spc="-65" dirty="0" smtClean="0">
                <a:latin typeface="Arial"/>
                <a:cs typeface="Arial"/>
              </a:rPr>
              <a:t>workers</a:t>
            </a:r>
            <a:endParaRPr lang="de-DE" sz="1100" spc="-65" dirty="0" smtClean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0" dirty="0" smtClean="0">
                <a:latin typeface="Arial"/>
                <a:cs typeface="Arial"/>
              </a:rPr>
              <a:t>service</a:t>
            </a:r>
            <a:r>
              <a:rPr sz="1100" spc="55" dirty="0" smtClean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staff</a:t>
            </a:r>
            <a:endParaRPr sz="1100" dirty="0">
              <a:latin typeface="Arial"/>
              <a:cs typeface="Arial"/>
            </a:endParaRPr>
          </a:p>
          <a:p>
            <a:pPr marL="184150" marR="26670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>
                <a:latin typeface="Arial"/>
                <a:cs typeface="Arial"/>
              </a:rPr>
              <a:t>Further </a:t>
            </a:r>
            <a:r>
              <a:rPr sz="1100" spc="-40" dirty="0">
                <a:latin typeface="Arial"/>
                <a:cs typeface="Arial"/>
              </a:rPr>
              <a:t>categorization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production </a:t>
            </a:r>
            <a:r>
              <a:rPr sz="1100" spc="-65" dirty="0">
                <a:latin typeface="Arial"/>
                <a:cs typeface="Arial"/>
              </a:rPr>
              <a:t>workers: </a:t>
            </a:r>
            <a:endParaRPr lang="de-DE" sz="1100" spc="-65" dirty="0" smtClean="0">
              <a:latin typeface="Arial"/>
              <a:cs typeface="Arial"/>
            </a:endParaRPr>
          </a:p>
          <a:p>
            <a:pPr marL="641350" marR="26670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5" dirty="0" smtClean="0">
                <a:latin typeface="Arial"/>
                <a:cs typeface="Arial"/>
              </a:rPr>
              <a:t>primary  </a:t>
            </a:r>
            <a:r>
              <a:rPr sz="1100" spc="-35" dirty="0">
                <a:latin typeface="Arial"/>
                <a:cs typeface="Arial"/>
              </a:rPr>
              <a:t>production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8 </a:t>
            </a:r>
            <a:r>
              <a:rPr sz="1100" spc="-75" dirty="0">
                <a:latin typeface="Arial"/>
                <a:cs typeface="Arial"/>
              </a:rPr>
              <a:t>levels </a:t>
            </a:r>
            <a:r>
              <a:rPr sz="1100" spc="-65" dirty="0">
                <a:latin typeface="Arial"/>
                <a:cs typeface="Arial"/>
              </a:rPr>
              <a:t>and </a:t>
            </a:r>
            <a:endParaRPr lang="de-DE" sz="1100" spc="-65" dirty="0" smtClean="0">
              <a:latin typeface="Arial"/>
              <a:cs typeface="Arial"/>
            </a:endParaRPr>
          </a:p>
          <a:p>
            <a:pPr marL="641350" marR="266700" lvl="1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 smtClean="0">
                <a:latin typeface="Arial"/>
                <a:cs typeface="Arial"/>
              </a:rPr>
              <a:t>auxiliary </a:t>
            </a:r>
            <a:r>
              <a:rPr sz="1100" spc="-35" dirty="0">
                <a:latin typeface="Arial"/>
                <a:cs typeface="Arial"/>
              </a:rPr>
              <a:t>production 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6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levels</a:t>
            </a:r>
            <a:endParaRPr sz="1100" dirty="0">
              <a:latin typeface="Arial"/>
              <a:cs typeface="Arial"/>
            </a:endParaRPr>
          </a:p>
          <a:p>
            <a:pPr marL="184150" marR="383540" indent="-171450">
              <a:lnSpc>
                <a:spcPct val="1252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60" dirty="0">
                <a:latin typeface="Arial"/>
                <a:cs typeface="Arial"/>
              </a:rPr>
              <a:t>Complete </a:t>
            </a:r>
            <a:r>
              <a:rPr sz="1100" spc="-30" dirty="0">
                <a:latin typeface="Arial"/>
                <a:cs typeface="Arial"/>
              </a:rPr>
              <a:t>information </a:t>
            </a:r>
            <a:r>
              <a:rPr sz="1100" spc="-60" dirty="0">
                <a:latin typeface="Arial"/>
                <a:cs typeface="Arial"/>
              </a:rPr>
              <a:t>on </a:t>
            </a:r>
            <a:r>
              <a:rPr sz="1100" spc="-75" dirty="0">
                <a:latin typeface="Arial"/>
                <a:cs typeface="Arial"/>
              </a:rPr>
              <a:t>career </a:t>
            </a:r>
            <a:r>
              <a:rPr sz="1100" spc="-30" dirty="0">
                <a:latin typeface="Arial"/>
                <a:cs typeface="Arial"/>
              </a:rPr>
              <a:t>path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" dirty="0" smtClean="0">
                <a:latin typeface="Arial"/>
                <a:cs typeface="Arial"/>
              </a:rPr>
              <a:t>firm</a:t>
            </a:r>
            <a:endParaRPr lang="en-US" sz="1100" spc="-5" dirty="0" smtClean="0">
              <a:latin typeface="Arial"/>
              <a:cs typeface="Arial"/>
            </a:endParaRPr>
          </a:p>
          <a:p>
            <a:pPr marL="184150" marR="383540" indent="-171450">
              <a:lnSpc>
                <a:spcPct val="1252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" dirty="0" smtClean="0">
                <a:latin typeface="Arial"/>
                <a:cs typeface="Arial"/>
              </a:rPr>
              <a:t>Monthly</a:t>
            </a:r>
            <a:r>
              <a:rPr sz="1100" spc="50" dirty="0" smtClean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wages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125" dirty="0">
                <a:solidFill>
                  <a:srgbClr val="CC0000"/>
                </a:solidFill>
                <a:latin typeface="Arial"/>
                <a:cs typeface="Arial"/>
              </a:rPr>
              <a:t>was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downsizing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most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period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82129" y="1049451"/>
          <a:ext cx="2644139" cy="1928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261">
                <a:tc>
                  <a:txBody>
                    <a:bodyPr/>
                    <a:lstStyle/>
                    <a:p>
                      <a:pPr marR="60325" algn="ctr">
                        <a:lnSpc>
                          <a:spcPts val="1170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Year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workers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Share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170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women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76">
                <a:tc>
                  <a:txBody>
                    <a:bodyPr/>
                    <a:lstStyle/>
                    <a:p>
                      <a:pPr marR="36195" algn="ctr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4850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4205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3535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3328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1998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3376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3241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2002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3330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2004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3485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384">
                <a:tc>
                  <a:txBody>
                    <a:bodyPr/>
                    <a:lstStyle/>
                    <a:p>
                      <a:pPr marR="36195" algn="ctr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2006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3903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24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612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3709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Insights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descriptive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statistics: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1990 </a:t>
            </a:r>
            <a:r>
              <a:rPr sz="1400" spc="-114" dirty="0">
                <a:solidFill>
                  <a:srgbClr val="CC0000"/>
                </a:solidFill>
                <a:latin typeface="Arial"/>
                <a:cs typeface="Arial"/>
              </a:rPr>
              <a:t>vs</a:t>
            </a:r>
            <a:r>
              <a:rPr sz="1400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2006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897" y="892175"/>
            <a:ext cx="3962400" cy="22530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3810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The </a:t>
            </a:r>
            <a:r>
              <a:rPr sz="1100" spc="-90" dirty="0">
                <a:latin typeface="Arial"/>
                <a:cs typeface="Arial"/>
              </a:rPr>
              <a:t>share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older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75" dirty="0">
                <a:latin typeface="Arial"/>
                <a:cs typeface="Arial"/>
              </a:rPr>
              <a:t>increased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line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demographic  </a:t>
            </a:r>
            <a:r>
              <a:rPr sz="1100" spc="-85" dirty="0">
                <a:latin typeface="Arial"/>
                <a:cs typeface="Arial"/>
              </a:rPr>
              <a:t>changes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country </a:t>
            </a:r>
            <a:r>
              <a:rPr sz="1100" spc="-5" dirty="0">
                <a:latin typeface="Arial"/>
                <a:cs typeface="Arial"/>
              </a:rPr>
              <a:t>-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50" dirty="0" smtClean="0">
                <a:latin typeface="Arial"/>
                <a:cs typeface="Arial"/>
              </a:rPr>
              <a:t>higher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45" dirty="0">
                <a:latin typeface="Arial"/>
                <a:cs typeface="Arial"/>
              </a:rPr>
              <a:t>older</a:t>
            </a:r>
            <a:r>
              <a:rPr sz="1100" spc="1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workers</a:t>
            </a:r>
            <a:endParaRPr sz="1100" dirty="0">
              <a:latin typeface="Arial"/>
              <a:cs typeface="Arial"/>
            </a:endParaRPr>
          </a:p>
          <a:p>
            <a:pPr marL="184150" marR="12128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Educational </a:t>
            </a:r>
            <a:r>
              <a:rPr sz="1100" spc="-30" dirty="0">
                <a:latin typeface="Arial"/>
                <a:cs typeface="Arial"/>
              </a:rPr>
              <a:t>structure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100" dirty="0">
                <a:latin typeface="Arial"/>
                <a:cs typeface="Arial"/>
              </a:rPr>
              <a:t>same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1990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2006 </a:t>
            </a:r>
            <a:r>
              <a:rPr sz="1100" spc="-50" dirty="0">
                <a:latin typeface="Arial"/>
                <a:cs typeface="Arial"/>
              </a:rPr>
              <a:t>(also  </a:t>
            </a:r>
            <a:r>
              <a:rPr sz="1100" spc="-100" dirty="0">
                <a:latin typeface="Arial"/>
                <a:cs typeface="Arial"/>
              </a:rPr>
              <a:t>same </a:t>
            </a:r>
            <a:r>
              <a:rPr sz="1100" spc="-85" dirty="0">
                <a:latin typeface="Arial"/>
                <a:cs typeface="Arial"/>
              </a:rPr>
              <a:t>share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85" dirty="0">
                <a:latin typeface="Arial"/>
                <a:cs typeface="Arial"/>
              </a:rPr>
              <a:t>each </a:t>
            </a:r>
            <a:r>
              <a:rPr sz="1100" spc="-40" dirty="0">
                <a:latin typeface="Arial"/>
                <a:cs typeface="Arial"/>
              </a:rPr>
              <a:t>category) </a:t>
            </a:r>
            <a:r>
              <a:rPr sz="1100" spc="-5" dirty="0">
                <a:latin typeface="Arial"/>
                <a:cs typeface="Arial"/>
              </a:rPr>
              <a:t>- </a:t>
            </a:r>
            <a:r>
              <a:rPr sz="1100" spc="-100" dirty="0">
                <a:latin typeface="Arial"/>
                <a:cs typeface="Arial"/>
              </a:rPr>
              <a:t>GWG 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sz="1100" spc="-20" dirty="0" smtClean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1990  </a:t>
            </a:r>
            <a:r>
              <a:rPr sz="1100" spc="-50" dirty="0">
                <a:latin typeface="Arial"/>
                <a:cs typeface="Arial"/>
              </a:rPr>
              <a:t>higher </a:t>
            </a:r>
            <a:r>
              <a:rPr sz="1100" spc="-70" dirty="0">
                <a:latin typeface="Arial"/>
                <a:cs typeface="Arial"/>
              </a:rPr>
              <a:t>among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lower </a:t>
            </a:r>
            <a:r>
              <a:rPr sz="1100" spc="-55" dirty="0">
                <a:latin typeface="Arial"/>
                <a:cs typeface="Arial"/>
              </a:rPr>
              <a:t>educated, </a:t>
            </a:r>
            <a:r>
              <a:rPr sz="1100" spc="-40" dirty="0">
                <a:latin typeface="Arial"/>
                <a:cs typeface="Arial"/>
              </a:rPr>
              <a:t>while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2006 </a:t>
            </a:r>
            <a:r>
              <a:rPr sz="1100" spc="45" dirty="0">
                <a:latin typeface="Arial"/>
                <a:cs typeface="Arial"/>
              </a:rPr>
              <a:t>it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highest  </a:t>
            </a:r>
            <a:r>
              <a:rPr sz="1100" spc="-70" dirty="0">
                <a:latin typeface="Arial"/>
                <a:cs typeface="Arial"/>
              </a:rPr>
              <a:t>among </a:t>
            </a:r>
            <a:r>
              <a:rPr sz="1100" spc="-60" dirty="0">
                <a:latin typeface="Arial"/>
                <a:cs typeface="Arial"/>
              </a:rPr>
              <a:t>those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45" dirty="0">
                <a:latin typeface="Arial"/>
                <a:cs typeface="Arial"/>
              </a:rPr>
              <a:t>high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education</a:t>
            </a:r>
            <a:endParaRPr sz="1100" dirty="0">
              <a:latin typeface="Arial"/>
              <a:cs typeface="Arial"/>
            </a:endParaRPr>
          </a:p>
          <a:p>
            <a:pPr marL="184150" marR="1651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70" dirty="0">
                <a:latin typeface="Arial"/>
                <a:cs typeface="Arial"/>
              </a:rPr>
              <a:t>Average </a:t>
            </a:r>
            <a:r>
              <a:rPr sz="1100" spc="-45" dirty="0">
                <a:latin typeface="Arial"/>
                <a:cs typeface="Arial"/>
              </a:rPr>
              <a:t>tenure </a:t>
            </a:r>
            <a:r>
              <a:rPr sz="1100" spc="-60" dirty="0">
                <a:latin typeface="Arial"/>
                <a:cs typeface="Arial"/>
              </a:rPr>
              <a:t>lower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2006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1990,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gender gap </a:t>
            </a:r>
            <a:r>
              <a:rPr sz="1100" spc="-25" dirty="0">
                <a:latin typeface="Arial"/>
                <a:cs typeface="Arial"/>
              </a:rPr>
              <a:t>in  </a:t>
            </a:r>
            <a:r>
              <a:rPr sz="1100" spc="-45" dirty="0">
                <a:latin typeface="Arial"/>
                <a:cs typeface="Arial"/>
              </a:rPr>
              <a:t>tenure </a:t>
            </a:r>
            <a:r>
              <a:rPr sz="1100" spc="-80" dirty="0">
                <a:latin typeface="Arial"/>
                <a:cs typeface="Arial"/>
              </a:rPr>
              <a:t>emerged </a:t>
            </a:r>
            <a:r>
              <a:rPr sz="1100" spc="-60" dirty="0">
                <a:latin typeface="Arial"/>
                <a:cs typeface="Arial"/>
              </a:rPr>
              <a:t>over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time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5" dirty="0" smtClean="0">
                <a:latin typeface="Arial"/>
                <a:cs typeface="Arial"/>
              </a:rPr>
              <a:t>GWG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105" dirty="0" smtClean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among workers </a:t>
            </a:r>
            <a:r>
              <a:rPr sz="1100" spc="-5" dirty="0">
                <a:latin typeface="Arial"/>
                <a:cs typeface="Arial"/>
              </a:rPr>
              <a:t>without </a:t>
            </a:r>
            <a:r>
              <a:rPr sz="1100" spc="-40" dirty="0">
                <a:latin typeface="Arial"/>
                <a:cs typeface="Arial"/>
              </a:rPr>
              <a:t>children </a:t>
            </a:r>
            <a:r>
              <a:rPr sz="1100" spc="-65" dirty="0">
                <a:latin typeface="Arial"/>
                <a:cs typeface="Arial"/>
              </a:rPr>
              <a:t>remained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80" dirty="0">
                <a:latin typeface="Arial"/>
                <a:cs typeface="Arial"/>
              </a:rPr>
              <a:t>same, </a:t>
            </a:r>
            <a:r>
              <a:rPr sz="1100" spc="-10" dirty="0">
                <a:latin typeface="Arial"/>
                <a:cs typeface="Arial"/>
              </a:rPr>
              <a:t>but  </a:t>
            </a:r>
            <a:r>
              <a:rPr sz="1100" spc="-35" dirty="0">
                <a:latin typeface="Arial"/>
                <a:cs typeface="Arial"/>
              </a:rPr>
              <a:t>strongly </a:t>
            </a:r>
            <a:r>
              <a:rPr sz="1100" spc="-75" dirty="0">
                <a:latin typeface="Arial"/>
                <a:cs typeface="Arial"/>
              </a:rPr>
              <a:t>increased </a:t>
            </a:r>
            <a:r>
              <a:rPr sz="1100" spc="-70" dirty="0">
                <a:latin typeface="Arial"/>
                <a:cs typeface="Arial"/>
              </a:rPr>
              <a:t>among </a:t>
            </a:r>
            <a:r>
              <a:rPr sz="1100" spc="-75" dirty="0">
                <a:latin typeface="Arial"/>
                <a:cs typeface="Arial"/>
              </a:rPr>
              <a:t>persons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children</a:t>
            </a:r>
            <a:endParaRPr sz="1100" dirty="0">
              <a:latin typeface="Arial"/>
              <a:cs typeface="Arial"/>
            </a:endParaRPr>
          </a:p>
          <a:p>
            <a:pPr marL="184150" marR="278130" indent="-171450">
              <a:lnSpc>
                <a:spcPct val="102699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95" dirty="0">
                <a:latin typeface="Arial"/>
                <a:cs typeface="Arial"/>
              </a:rPr>
              <a:t>Shares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different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105" dirty="0">
                <a:latin typeface="Arial"/>
                <a:cs typeface="Arial"/>
              </a:rPr>
              <a:t>was </a:t>
            </a:r>
            <a:r>
              <a:rPr sz="1100" spc="-50" dirty="0">
                <a:latin typeface="Arial"/>
                <a:cs typeface="Arial"/>
              </a:rPr>
              <a:t>stable </a:t>
            </a:r>
            <a:r>
              <a:rPr sz="1100" spc="-60" dirty="0">
                <a:latin typeface="Arial"/>
                <a:cs typeface="Arial"/>
              </a:rPr>
              <a:t>over  </a:t>
            </a:r>
            <a:r>
              <a:rPr sz="1100" spc="-20" dirty="0">
                <a:latin typeface="Arial"/>
                <a:cs typeface="Arial"/>
              </a:rPr>
              <a:t>time,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(positive)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80" dirty="0" smtClean="0">
                <a:latin typeface="Arial"/>
                <a:cs typeface="Arial"/>
              </a:rPr>
              <a:t>emerged </a:t>
            </a:r>
            <a:r>
              <a:rPr sz="1100" spc="-40" dirty="0">
                <a:latin typeface="Arial"/>
                <a:cs typeface="Arial"/>
              </a:rPr>
              <a:t>only </a:t>
            </a:r>
            <a:r>
              <a:rPr sz="1100" spc="-25" dirty="0">
                <a:latin typeface="Arial"/>
                <a:cs typeface="Arial"/>
              </a:rPr>
              <a:t>for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managers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5232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Personnel</a:t>
            </a:r>
            <a:r>
              <a:rPr sz="60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388620">
              <a:lnSpc>
                <a:spcPct val="106700"/>
              </a:lnSpc>
              <a:spcBef>
                <a:spcPts val="490"/>
              </a:spcBef>
            </a:pP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Employment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structure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14" dirty="0">
                <a:solidFill>
                  <a:srgbClr val="CC0000"/>
                </a:solidFill>
                <a:latin typeface="Arial"/>
                <a:cs typeface="Arial"/>
              </a:rPr>
              <a:t>wage </a:t>
            </a:r>
            <a:r>
              <a:rPr sz="1400" spc="-105" dirty="0">
                <a:solidFill>
                  <a:srgbClr val="CC0000"/>
                </a:solidFill>
                <a:latin typeface="Arial"/>
                <a:cs typeface="Arial"/>
              </a:rPr>
              <a:t>gaps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beginning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end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transition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6526" y="1044575"/>
            <a:ext cx="3073965" cy="203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100" dirty="0">
                <a:solidFill>
                  <a:srgbClr val="CC0000"/>
                </a:solidFill>
                <a:latin typeface="Arial"/>
                <a:cs typeface="Arial"/>
              </a:rPr>
              <a:t>Gender </a:t>
            </a:r>
            <a:r>
              <a:rPr lang="en-US" sz="1400" spc="-10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14" dirty="0" smtClean="0">
                <a:solidFill>
                  <a:srgbClr val="CC0000"/>
                </a:solidFill>
                <a:latin typeface="Arial"/>
                <a:cs typeface="Arial"/>
              </a:rPr>
              <a:t>wage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gap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over</a:t>
            </a:r>
            <a:r>
              <a:rPr sz="1400" spc="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time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6345" y="968375"/>
            <a:ext cx="3356168" cy="194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Devaluation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females’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50" y="903190"/>
            <a:ext cx="3962400" cy="21537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508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>
                <a:latin typeface="Arial"/>
                <a:cs typeface="Arial"/>
              </a:rPr>
              <a:t>While </a:t>
            </a:r>
            <a:r>
              <a:rPr sz="1100" spc="-70" dirty="0">
                <a:latin typeface="Arial"/>
                <a:cs typeface="Arial"/>
              </a:rPr>
              <a:t>gender </a:t>
            </a:r>
            <a:r>
              <a:rPr sz="1100" spc="-85" dirty="0">
                <a:latin typeface="Arial"/>
                <a:cs typeface="Arial"/>
              </a:rPr>
              <a:t>gaps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100" dirty="0">
                <a:latin typeface="Arial"/>
                <a:cs typeface="Arial"/>
              </a:rPr>
              <a:t>wages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most </a:t>
            </a:r>
            <a:r>
              <a:rPr sz="1100" spc="-65" dirty="0">
                <a:latin typeface="Arial"/>
                <a:cs typeface="Arial"/>
              </a:rPr>
              <a:t>regions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world </a:t>
            </a:r>
            <a:r>
              <a:rPr sz="1100" spc="-85" dirty="0">
                <a:latin typeface="Arial"/>
                <a:cs typeface="Arial"/>
              </a:rPr>
              <a:t>were  </a:t>
            </a:r>
            <a:r>
              <a:rPr sz="1100" spc="-50" dirty="0">
                <a:latin typeface="Arial"/>
                <a:cs typeface="Arial"/>
              </a:rPr>
              <a:t>narrowing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20" dirty="0">
                <a:latin typeface="Arial"/>
                <a:cs typeface="Arial"/>
              </a:rPr>
              <a:t>time, </a:t>
            </a:r>
            <a:r>
              <a:rPr sz="1100" spc="-35" dirty="0">
                <a:latin typeface="Arial"/>
                <a:cs typeface="Arial"/>
              </a:rPr>
              <a:t>they </a:t>
            </a:r>
            <a:r>
              <a:rPr sz="1100" spc="-40" dirty="0">
                <a:latin typeface="Arial"/>
                <a:cs typeface="Arial"/>
              </a:rPr>
              <a:t>continue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persist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part </a:t>
            </a:r>
            <a:r>
              <a:rPr sz="1100" spc="-80" dirty="0">
                <a:latin typeface="Arial"/>
                <a:cs typeface="Arial"/>
              </a:rPr>
              <a:t>due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70" dirty="0" smtClean="0">
                <a:latin typeface="Arial"/>
                <a:cs typeface="Arial"/>
              </a:rPr>
              <a:t>how </a:t>
            </a:r>
            <a:r>
              <a:rPr sz="1100" spc="-55" dirty="0">
                <a:latin typeface="Arial"/>
                <a:cs typeface="Arial"/>
              </a:rPr>
              <a:t>female’s work </a:t>
            </a:r>
            <a:r>
              <a:rPr sz="1100" spc="-65" dirty="0">
                <a:latin typeface="Arial"/>
                <a:cs typeface="Arial"/>
              </a:rPr>
              <a:t>is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valued.</a:t>
            </a:r>
            <a:endParaRPr sz="1100" dirty="0">
              <a:latin typeface="Arial"/>
              <a:cs typeface="Arial"/>
            </a:endParaRPr>
          </a:p>
          <a:p>
            <a:pPr marL="184150" marR="4508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Differences </a:t>
            </a:r>
            <a:r>
              <a:rPr sz="1100" spc="-70" dirty="0">
                <a:latin typeface="Arial"/>
                <a:cs typeface="Arial"/>
              </a:rPr>
              <a:t>between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industries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which </a:t>
            </a:r>
            <a:r>
              <a:rPr sz="1100" spc="-80" dirty="0">
                <a:latin typeface="Arial"/>
                <a:cs typeface="Arial"/>
              </a:rPr>
              <a:t>men 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55" dirty="0">
                <a:latin typeface="Arial"/>
                <a:cs typeface="Arial"/>
              </a:rPr>
              <a:t>work </a:t>
            </a:r>
            <a:r>
              <a:rPr sz="1100" spc="-50" dirty="0">
                <a:latin typeface="Arial"/>
                <a:cs typeface="Arial"/>
              </a:rPr>
              <a:t>account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30" dirty="0">
                <a:latin typeface="Arial"/>
                <a:cs typeface="Arial"/>
              </a:rPr>
              <a:t>half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0" dirty="0" smtClean="0">
                <a:latin typeface="Arial"/>
                <a:cs typeface="Arial"/>
              </a:rPr>
              <a:t>gender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-70" dirty="0" smtClean="0">
                <a:latin typeface="Arial"/>
                <a:cs typeface="Arial"/>
              </a:rPr>
              <a:t>gap </a:t>
            </a:r>
            <a:r>
              <a:rPr lang="en-US" sz="1100" spc="-70" dirty="0" smtClean="0">
                <a:latin typeface="Arial"/>
                <a:cs typeface="Arial"/>
              </a:rPr>
              <a:t>      </a:t>
            </a:r>
            <a:r>
              <a:rPr sz="1100" spc="-20" dirty="0" smtClean="0">
                <a:latin typeface="Arial"/>
                <a:cs typeface="Arial"/>
              </a:rPr>
              <a:t>(</a:t>
            </a:r>
            <a:r>
              <a:rPr sz="1100" spc="-20" dirty="0">
                <a:latin typeface="Arial"/>
                <a:cs typeface="Arial"/>
              </a:rPr>
              <a:t>Blau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Kahn,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2016).</a:t>
            </a:r>
            <a:endParaRPr sz="1100" dirty="0">
              <a:latin typeface="Arial"/>
              <a:cs typeface="Arial"/>
            </a:endParaRPr>
          </a:p>
          <a:p>
            <a:pPr marL="184150" marR="6794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" dirty="0">
                <a:latin typeface="Arial"/>
                <a:cs typeface="Arial"/>
              </a:rPr>
              <a:t>“Traditionally </a:t>
            </a:r>
            <a:r>
              <a:rPr sz="1100" spc="-30" dirty="0">
                <a:latin typeface="Arial"/>
                <a:cs typeface="Arial"/>
              </a:rPr>
              <a:t>female”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35" dirty="0">
                <a:latin typeface="Arial"/>
                <a:cs typeface="Arial"/>
              </a:rPr>
              <a:t>offer </a:t>
            </a:r>
            <a:r>
              <a:rPr sz="1100" spc="-60" dirty="0">
                <a:latin typeface="Arial"/>
                <a:cs typeface="Arial"/>
              </a:rPr>
              <a:t>lower </a:t>
            </a:r>
            <a:r>
              <a:rPr sz="1100" spc="-55" dirty="0">
                <a:latin typeface="Arial"/>
                <a:cs typeface="Arial"/>
              </a:rPr>
              <a:t>remunerations 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its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65" dirty="0">
                <a:latin typeface="Arial"/>
                <a:cs typeface="Arial"/>
              </a:rPr>
              <a:t>male </a:t>
            </a:r>
            <a:r>
              <a:rPr sz="1100" spc="-50" dirty="0">
                <a:latin typeface="Arial"/>
                <a:cs typeface="Arial"/>
              </a:rPr>
              <a:t>dominated occupations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require  </a:t>
            </a:r>
            <a:r>
              <a:rPr sz="1100" spc="-40" dirty="0">
                <a:latin typeface="Arial"/>
                <a:cs typeface="Arial"/>
              </a:rPr>
              <a:t>similar </a:t>
            </a:r>
            <a:r>
              <a:rPr sz="1100" spc="-55" dirty="0">
                <a:latin typeface="Arial"/>
                <a:cs typeface="Arial"/>
              </a:rPr>
              <a:t>level </a:t>
            </a:r>
            <a:r>
              <a:rPr sz="1100" spc="-20" dirty="0">
                <a:latin typeface="Arial"/>
                <a:cs typeface="Arial"/>
              </a:rPr>
              <a:t>of skill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 smtClean="0">
                <a:latin typeface="Arial"/>
                <a:cs typeface="Arial"/>
              </a:rPr>
              <a:t>education</a:t>
            </a:r>
            <a:r>
              <a:rPr lang="en-US" sz="1100" spc="-45" dirty="0" smtClean="0">
                <a:latin typeface="Arial"/>
                <a:cs typeface="Arial"/>
              </a:rPr>
              <a:t> – especially pronounced when local labor market is more segmented</a:t>
            </a:r>
            <a:r>
              <a:rPr sz="1100" spc="-45" dirty="0" smtClean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(Cohen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Huffman, </a:t>
            </a:r>
            <a:r>
              <a:rPr sz="1100" spc="-35" dirty="0" smtClean="0">
                <a:latin typeface="Arial"/>
                <a:cs typeface="Arial"/>
              </a:rPr>
              <a:t>2003</a:t>
            </a:r>
            <a:r>
              <a:rPr sz="1100" spc="-35" dirty="0">
                <a:latin typeface="Arial"/>
                <a:cs typeface="Arial"/>
              </a:rPr>
              <a:t>).</a:t>
            </a:r>
            <a:endParaRPr sz="1100" dirty="0">
              <a:latin typeface="Arial"/>
              <a:cs typeface="Arial"/>
            </a:endParaRPr>
          </a:p>
          <a:p>
            <a:pPr marL="184150" marR="37084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de-DE" sz="1100" spc="-75" dirty="0" err="1" smtClean="0">
                <a:latin typeface="Arial"/>
                <a:cs typeface="Arial"/>
              </a:rPr>
              <a:t>When</a:t>
            </a:r>
            <a:r>
              <a:rPr sz="1100" spc="-75" dirty="0" smtClean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85" dirty="0">
                <a:latin typeface="Arial"/>
                <a:cs typeface="Arial"/>
              </a:rPr>
              <a:t>are </a:t>
            </a:r>
            <a:r>
              <a:rPr sz="1100" spc="-55" dirty="0">
                <a:latin typeface="Arial"/>
                <a:cs typeface="Arial"/>
              </a:rPr>
              <a:t>becoming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55" dirty="0">
                <a:latin typeface="Arial"/>
                <a:cs typeface="Arial"/>
              </a:rPr>
              <a:t>feminized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pay </a:t>
            </a:r>
            <a:r>
              <a:rPr sz="1100" spc="-65" dirty="0">
                <a:latin typeface="Arial"/>
                <a:cs typeface="Arial"/>
              </a:rPr>
              <a:t>is  </a:t>
            </a:r>
            <a:r>
              <a:rPr sz="1100" spc="-35" dirty="0">
                <a:latin typeface="Arial"/>
                <a:cs typeface="Arial"/>
              </a:rPr>
              <a:t>relatively </a:t>
            </a:r>
            <a:r>
              <a:rPr sz="1100" spc="-45" dirty="0">
                <a:latin typeface="Arial"/>
                <a:cs typeface="Arial"/>
              </a:rPr>
              <a:t>declining </a:t>
            </a:r>
            <a:r>
              <a:rPr sz="1100" spc="-55" dirty="0">
                <a:latin typeface="Arial"/>
                <a:cs typeface="Arial"/>
              </a:rPr>
              <a:t>(Levanon </a:t>
            </a:r>
            <a:r>
              <a:rPr sz="1100" spc="-20" dirty="0">
                <a:latin typeface="Arial"/>
                <a:cs typeface="Arial"/>
              </a:rPr>
              <a:t>et </a:t>
            </a:r>
            <a:r>
              <a:rPr sz="1100" spc="-25" dirty="0">
                <a:latin typeface="Arial"/>
                <a:cs typeface="Arial"/>
              </a:rPr>
              <a:t>al.,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2009).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Insights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evolution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850" y="892175"/>
            <a:ext cx="3962400" cy="168648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21082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45" dirty="0" smtClean="0">
                <a:latin typeface="Arial"/>
                <a:cs typeface="Arial"/>
              </a:rPr>
              <a:t>almost </a:t>
            </a:r>
            <a:r>
              <a:rPr sz="1100" spc="-45" dirty="0">
                <a:latin typeface="Arial"/>
                <a:cs typeface="Arial"/>
              </a:rPr>
              <a:t>non-existent </a:t>
            </a:r>
            <a:r>
              <a:rPr sz="1100" spc="-5" dirty="0">
                <a:latin typeface="Arial"/>
                <a:cs typeface="Arial"/>
              </a:rPr>
              <a:t>at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beginning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analysed  </a:t>
            </a:r>
            <a:r>
              <a:rPr sz="1100" spc="-35" dirty="0">
                <a:latin typeface="Arial"/>
                <a:cs typeface="Arial"/>
              </a:rPr>
              <a:t>period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40" dirty="0">
                <a:latin typeface="Arial"/>
                <a:cs typeface="Arial"/>
              </a:rPr>
              <a:t>strong </a:t>
            </a:r>
            <a:r>
              <a:rPr sz="1100" spc="-75" dirty="0">
                <a:latin typeface="Arial"/>
                <a:cs typeface="Arial"/>
              </a:rPr>
              <a:t>increase since </a:t>
            </a:r>
            <a:r>
              <a:rPr sz="1100" spc="-70" dirty="0">
                <a:latin typeface="Arial"/>
                <a:cs typeface="Arial"/>
              </a:rPr>
              <a:t>1996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05" dirty="0" smtClean="0">
                <a:latin typeface="Arial"/>
                <a:cs typeface="Arial"/>
              </a:rPr>
              <a:t>GWG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105" dirty="0" smtClean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peaking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crisis  </a:t>
            </a:r>
            <a:r>
              <a:rPr sz="1100" spc="-85" dirty="0">
                <a:latin typeface="Arial"/>
                <a:cs typeface="Arial"/>
              </a:rPr>
              <a:t>year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1998,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40" dirty="0">
                <a:latin typeface="Arial"/>
                <a:cs typeface="Arial"/>
              </a:rPr>
              <a:t>strong </a:t>
            </a:r>
            <a:r>
              <a:rPr sz="1100" spc="-95" dirty="0">
                <a:latin typeface="Arial"/>
                <a:cs typeface="Arial"/>
              </a:rPr>
              <a:t>decrease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around </a:t>
            </a:r>
            <a:r>
              <a:rPr sz="1100" spc="-70" dirty="0">
                <a:latin typeface="Arial"/>
                <a:cs typeface="Arial"/>
              </a:rPr>
              <a:t>16% </a:t>
            </a:r>
            <a:r>
              <a:rPr sz="1100" spc="-20" dirty="0">
                <a:latin typeface="Arial"/>
                <a:cs typeface="Arial"/>
              </a:rPr>
              <a:t>in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2006</a:t>
            </a:r>
            <a:endParaRPr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>
                <a:latin typeface="Arial"/>
                <a:cs typeface="Arial"/>
              </a:rPr>
              <a:t>End-of-year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bonus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payments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had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decreasing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effects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on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GWG</a:t>
            </a:r>
            <a:endParaRPr sz="1100" dirty="0">
              <a:latin typeface="Arial"/>
              <a:cs typeface="Arial"/>
            </a:endParaRPr>
          </a:p>
          <a:p>
            <a:pPr marL="184150" marR="13525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85" dirty="0">
                <a:latin typeface="Arial"/>
                <a:cs typeface="Arial"/>
              </a:rPr>
              <a:t>Change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100" dirty="0">
                <a:latin typeface="Arial"/>
                <a:cs typeface="Arial"/>
              </a:rPr>
              <a:t>GWG 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sz="1100" spc="-20" dirty="0" smtClean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firm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line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45" dirty="0">
                <a:latin typeface="Arial"/>
                <a:cs typeface="Arial"/>
              </a:rPr>
              <a:t>evolutions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30" dirty="0">
                <a:latin typeface="Arial"/>
                <a:cs typeface="Arial"/>
              </a:rPr>
              <a:t>the  </a:t>
            </a:r>
            <a:r>
              <a:rPr sz="1100" spc="-80" dirty="0" smtClean="0">
                <a:latin typeface="Arial"/>
                <a:cs typeface="Arial"/>
              </a:rPr>
              <a:t>Russi</a:t>
            </a:r>
            <a:r>
              <a:rPr lang="en-US" sz="1100" spc="-80" dirty="0" smtClean="0">
                <a:latin typeface="Arial"/>
                <a:cs typeface="Arial"/>
              </a:rPr>
              <a:t>a</a:t>
            </a:r>
            <a:r>
              <a:rPr sz="1100" spc="-80" dirty="0" smtClean="0">
                <a:latin typeface="Arial"/>
                <a:cs typeface="Arial"/>
              </a:rPr>
              <a:t>n </a:t>
            </a:r>
            <a:r>
              <a:rPr sz="1100" spc="-55" dirty="0">
                <a:latin typeface="Arial"/>
                <a:cs typeface="Arial"/>
              </a:rPr>
              <a:t>workforce </a:t>
            </a:r>
            <a:r>
              <a:rPr sz="1100" spc="-40" dirty="0">
                <a:latin typeface="Arial"/>
                <a:cs typeface="Arial"/>
              </a:rPr>
              <a:t>overall, </a:t>
            </a:r>
            <a:r>
              <a:rPr sz="1100" spc="-50" dirty="0">
                <a:latin typeface="Arial"/>
                <a:cs typeface="Arial"/>
              </a:rPr>
              <a:t>e.g. </a:t>
            </a:r>
            <a:r>
              <a:rPr sz="1100" spc="-60" dirty="0">
                <a:latin typeface="Arial"/>
                <a:cs typeface="Arial"/>
              </a:rPr>
              <a:t>Kazakova </a:t>
            </a:r>
            <a:r>
              <a:rPr sz="1100" spc="-30" dirty="0">
                <a:latin typeface="Arial"/>
                <a:cs typeface="Arial"/>
              </a:rPr>
              <a:t>(2007) </a:t>
            </a:r>
            <a:r>
              <a:rPr sz="1100" spc="-95" dirty="0">
                <a:latin typeface="Arial"/>
                <a:cs typeface="Arial"/>
              </a:rPr>
              <a:t>showed </a:t>
            </a:r>
            <a:r>
              <a:rPr sz="1100" spc="-30" dirty="0">
                <a:latin typeface="Arial"/>
                <a:cs typeface="Arial"/>
              </a:rPr>
              <a:t>the  </a:t>
            </a:r>
            <a:r>
              <a:rPr sz="1100" spc="-70" dirty="0">
                <a:latin typeface="Arial"/>
                <a:cs typeface="Arial"/>
              </a:rPr>
              <a:t>gap </a:t>
            </a:r>
            <a:r>
              <a:rPr sz="1100" spc="-90" dirty="0">
                <a:latin typeface="Arial"/>
                <a:cs typeface="Arial"/>
              </a:rPr>
              <a:t>decreased </a:t>
            </a:r>
            <a:r>
              <a:rPr sz="1100" spc="-25" dirty="0">
                <a:latin typeface="Arial"/>
                <a:cs typeface="Arial"/>
              </a:rPr>
              <a:t>from </a:t>
            </a:r>
            <a:r>
              <a:rPr sz="1100" spc="-70" dirty="0">
                <a:latin typeface="Arial"/>
                <a:cs typeface="Arial"/>
              </a:rPr>
              <a:t>35%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1996 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10" dirty="0" smtClean="0">
                <a:latin typeface="Arial"/>
                <a:cs typeface="Arial"/>
              </a:rPr>
              <a:t>to</a:t>
            </a:r>
            <a:r>
              <a:rPr sz="1100" spc="-70" dirty="0" smtClean="0">
                <a:latin typeface="Arial"/>
                <a:cs typeface="Arial"/>
              </a:rPr>
              <a:t>16</a:t>
            </a:r>
            <a:r>
              <a:rPr sz="1100" spc="-70" dirty="0">
                <a:latin typeface="Arial"/>
                <a:cs typeface="Arial"/>
              </a:rPr>
              <a:t>% 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-20" dirty="0" smtClean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2002; </a:t>
            </a:r>
            <a:r>
              <a:rPr sz="1100" spc="-40" dirty="0">
                <a:latin typeface="Arial"/>
                <a:cs typeface="Arial"/>
              </a:rPr>
              <a:t>similar  </a:t>
            </a:r>
            <a:r>
              <a:rPr sz="1100" spc="-75" dirty="0">
                <a:latin typeface="Arial"/>
                <a:cs typeface="Arial"/>
              </a:rPr>
              <a:t>change also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5" dirty="0">
                <a:latin typeface="Arial"/>
                <a:cs typeface="Arial"/>
              </a:rPr>
              <a:t>Atencio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Posadas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(2015)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100" dirty="0">
                <a:solidFill>
                  <a:srgbClr val="CC0000"/>
                </a:solidFill>
                <a:latin typeface="Arial"/>
                <a:cs typeface="Arial"/>
              </a:rPr>
              <a:t>Russia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(Atencio, </a:t>
            </a:r>
            <a:r>
              <a:rPr sz="1400" spc="-100" dirty="0">
                <a:solidFill>
                  <a:srgbClr val="CC0000"/>
                </a:solidFill>
                <a:latin typeface="Arial"/>
                <a:cs typeface="Arial"/>
              </a:rPr>
              <a:t>Posadas,</a:t>
            </a:r>
            <a:r>
              <a:rPr sz="1400" spc="9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2015)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05" y="892175"/>
            <a:ext cx="3499116" cy="212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892175">
              <a:lnSpc>
                <a:spcPct val="106700"/>
              </a:lnSpc>
              <a:spcBef>
                <a:spcPts val="490"/>
              </a:spcBef>
            </a:pP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Adjusted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gap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-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after controlling for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demographic  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characteristics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all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available</a:t>
            </a:r>
            <a:r>
              <a:rPr sz="1400" spc="-1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covariates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2259" y="1120775"/>
            <a:ext cx="3402591" cy="1913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Insights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decompositions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850" y="892175"/>
            <a:ext cx="3962400" cy="208390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>
                <a:latin typeface="Arial"/>
                <a:cs typeface="Arial"/>
              </a:rPr>
              <a:t>Demographic </a:t>
            </a:r>
            <a:r>
              <a:rPr sz="1100" spc="-45" dirty="0">
                <a:latin typeface="Arial"/>
                <a:cs typeface="Arial"/>
              </a:rPr>
              <a:t>characteristics </a:t>
            </a:r>
            <a:r>
              <a:rPr sz="1100" spc="-60" dirty="0">
                <a:latin typeface="Arial"/>
                <a:cs typeface="Arial"/>
              </a:rPr>
              <a:t>do </a:t>
            </a:r>
            <a:r>
              <a:rPr sz="1100" spc="-1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explain </a:t>
            </a:r>
            <a:r>
              <a:rPr sz="1100" spc="-75" dirty="0">
                <a:latin typeface="Arial"/>
                <a:cs typeface="Arial"/>
              </a:rPr>
              <a:t>observed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GWG</a:t>
            </a:r>
            <a:endParaRPr sz="1100" dirty="0">
              <a:latin typeface="Arial"/>
              <a:cs typeface="Arial"/>
            </a:endParaRPr>
          </a:p>
          <a:p>
            <a:pPr marL="184150" marR="214629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Controlling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40" dirty="0">
                <a:latin typeface="Arial"/>
                <a:cs typeface="Arial"/>
              </a:rPr>
              <a:t>occupation </a:t>
            </a:r>
            <a:r>
              <a:rPr sz="1100" spc="-55" dirty="0">
                <a:latin typeface="Arial"/>
                <a:cs typeface="Arial"/>
              </a:rPr>
              <a:t>types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5" dirty="0">
                <a:latin typeface="Arial"/>
                <a:cs typeface="Arial"/>
              </a:rPr>
              <a:t>levels </a:t>
            </a:r>
            <a:r>
              <a:rPr sz="1100" spc="-90" dirty="0">
                <a:latin typeface="Arial"/>
                <a:cs typeface="Arial"/>
              </a:rPr>
              <a:t>makes </a:t>
            </a:r>
            <a:r>
              <a:rPr sz="1100" spc="-50" dirty="0">
                <a:latin typeface="Arial"/>
                <a:cs typeface="Arial"/>
              </a:rPr>
              <a:t>adjusted 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40" dirty="0" smtClean="0">
                <a:latin typeface="Arial"/>
                <a:cs typeface="Arial"/>
              </a:rPr>
              <a:t>(</a:t>
            </a:r>
            <a:r>
              <a:rPr sz="1100" spc="-40" dirty="0">
                <a:latin typeface="Arial"/>
                <a:cs typeface="Arial"/>
              </a:rPr>
              <a:t>AGWG) </a:t>
            </a:r>
            <a:r>
              <a:rPr sz="1100" spc="-60" dirty="0">
                <a:latin typeface="Arial"/>
                <a:cs typeface="Arial"/>
              </a:rPr>
              <a:t>vanish </a:t>
            </a:r>
            <a:r>
              <a:rPr sz="1100" spc="-45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turn </a:t>
            </a:r>
            <a:r>
              <a:rPr sz="1100" spc="-50" dirty="0">
                <a:latin typeface="Arial"/>
                <a:cs typeface="Arial"/>
              </a:rPr>
              <a:t>negative, </a:t>
            </a:r>
            <a:r>
              <a:rPr sz="1100" spc="-55" dirty="0">
                <a:latin typeface="Arial"/>
                <a:cs typeface="Arial"/>
              </a:rPr>
              <a:t>except </a:t>
            </a:r>
            <a:r>
              <a:rPr lang="de-DE" sz="1100" spc="-55" dirty="0" err="1" smtClean="0">
                <a:latin typeface="Arial"/>
                <a:cs typeface="Arial"/>
              </a:rPr>
              <a:t>for</a:t>
            </a:r>
            <a:r>
              <a:rPr lang="de-DE" sz="1100" spc="-55" dirty="0" smtClean="0">
                <a:latin typeface="Arial"/>
                <a:cs typeface="Arial"/>
              </a:rPr>
              <a:t> </a:t>
            </a:r>
            <a:r>
              <a:rPr sz="1100" spc="-30" dirty="0" smtClean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crisis  </a:t>
            </a:r>
            <a:r>
              <a:rPr sz="1100" spc="-35" dirty="0">
                <a:latin typeface="Arial"/>
                <a:cs typeface="Arial"/>
              </a:rPr>
              <a:t>period </a:t>
            </a:r>
            <a:r>
              <a:rPr sz="1100" spc="-60" dirty="0">
                <a:latin typeface="Arial"/>
                <a:cs typeface="Arial"/>
              </a:rPr>
              <a:t>around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1996-1998</a:t>
            </a:r>
            <a:endParaRPr sz="1100" dirty="0">
              <a:latin typeface="Arial"/>
              <a:cs typeface="Arial"/>
            </a:endParaRPr>
          </a:p>
          <a:p>
            <a:pPr marL="184150" marR="2032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0" dirty="0">
                <a:latin typeface="Arial"/>
                <a:cs typeface="Arial"/>
              </a:rPr>
              <a:t>Decompositions </a:t>
            </a:r>
            <a:r>
              <a:rPr lang="de-DE" sz="1100" spc="-50" dirty="0" err="1" smtClean="0">
                <a:latin typeface="Arial"/>
                <a:cs typeface="Arial"/>
              </a:rPr>
              <a:t>across</a:t>
            </a:r>
            <a:r>
              <a:rPr lang="de-DE" sz="1100" spc="-50" dirty="0" smtClean="0">
                <a:latin typeface="Arial"/>
                <a:cs typeface="Arial"/>
              </a:rPr>
              <a:t> </a:t>
            </a:r>
            <a:r>
              <a:rPr lang="de-DE" sz="1100" spc="-50" dirty="0" err="1" smtClean="0">
                <a:latin typeface="Arial"/>
                <a:cs typeface="Arial"/>
              </a:rPr>
              <a:t>the</a:t>
            </a:r>
            <a:r>
              <a:rPr lang="de-DE" sz="1100" spc="-50" dirty="0" smtClean="0">
                <a:latin typeface="Arial"/>
                <a:cs typeface="Arial"/>
              </a:rPr>
              <a:t> </a:t>
            </a:r>
            <a:r>
              <a:rPr lang="de-DE" sz="1100" spc="-50" dirty="0" err="1" smtClean="0">
                <a:latin typeface="Arial"/>
                <a:cs typeface="Arial"/>
              </a:rPr>
              <a:t>entire</a:t>
            </a:r>
            <a:r>
              <a:rPr lang="de-DE" sz="1100" spc="-50" dirty="0" smtClean="0">
                <a:latin typeface="Arial"/>
                <a:cs typeface="Arial"/>
              </a:rPr>
              <a:t> d</a:t>
            </a:r>
            <a:r>
              <a:rPr sz="1100" spc="-20" dirty="0" err="1" smtClean="0">
                <a:latin typeface="Arial"/>
                <a:cs typeface="Arial"/>
              </a:rPr>
              <a:t>istribution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revealed 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1990 </a:t>
            </a:r>
            <a:r>
              <a:rPr sz="1100" spc="-90" dirty="0">
                <a:latin typeface="Arial"/>
                <a:cs typeface="Arial"/>
              </a:rPr>
              <a:t>AGWG </a:t>
            </a:r>
            <a:r>
              <a:rPr lang="en-US" sz="1100" spc="-90" dirty="0" smtClean="0">
                <a:latin typeface="Arial"/>
                <a:cs typeface="Arial"/>
              </a:rPr>
              <a:t> </a:t>
            </a:r>
            <a:r>
              <a:rPr sz="1100" spc="-105" dirty="0" smtClean="0">
                <a:latin typeface="Arial"/>
                <a:cs typeface="Arial"/>
              </a:rPr>
              <a:t>was </a:t>
            </a:r>
            <a:r>
              <a:rPr sz="1100" spc="-50" dirty="0">
                <a:latin typeface="Arial"/>
                <a:cs typeface="Arial"/>
              </a:rPr>
              <a:t>highest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60" dirty="0">
                <a:latin typeface="Arial"/>
                <a:cs typeface="Arial"/>
              </a:rPr>
              <a:t>those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60" dirty="0">
                <a:latin typeface="Arial"/>
                <a:cs typeface="Arial"/>
              </a:rPr>
              <a:t>lowest  </a:t>
            </a:r>
            <a:r>
              <a:rPr sz="1100" spc="-65" dirty="0">
                <a:latin typeface="Arial"/>
                <a:cs typeface="Arial"/>
              </a:rPr>
              <a:t>earnings, </a:t>
            </a:r>
            <a:r>
              <a:rPr sz="1100" spc="-40" dirty="0">
                <a:latin typeface="Arial"/>
                <a:cs typeface="Arial"/>
              </a:rPr>
              <a:t>while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2006 </a:t>
            </a:r>
            <a:r>
              <a:rPr sz="1100" spc="45" dirty="0">
                <a:latin typeface="Arial"/>
                <a:cs typeface="Arial"/>
              </a:rPr>
              <a:t>it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growing </a:t>
            </a:r>
            <a:r>
              <a:rPr sz="1100" spc="-55" dirty="0">
                <a:latin typeface="Arial"/>
                <a:cs typeface="Arial"/>
              </a:rPr>
              <a:t>along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95" dirty="0">
                <a:latin typeface="Arial"/>
                <a:cs typeface="Arial"/>
              </a:rPr>
              <a:t>wage  </a:t>
            </a:r>
            <a:r>
              <a:rPr sz="1100" spc="-20" dirty="0">
                <a:latin typeface="Arial"/>
                <a:cs typeface="Arial"/>
              </a:rPr>
              <a:t>disitribution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highest </a:t>
            </a:r>
            <a:r>
              <a:rPr sz="1100" spc="-90" dirty="0">
                <a:latin typeface="Arial"/>
                <a:cs typeface="Arial"/>
              </a:rPr>
              <a:t>AGWG </a:t>
            </a:r>
            <a:r>
              <a:rPr lang="en-US" sz="1100" spc="-90" dirty="0" smtClean="0">
                <a:latin typeface="Arial"/>
                <a:cs typeface="Arial"/>
              </a:rPr>
              <a:t> </a:t>
            </a:r>
            <a:r>
              <a:rPr sz="1100" spc="-25" dirty="0" smtClean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top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earners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Stark </a:t>
            </a:r>
            <a:r>
              <a:rPr sz="1100" spc="-75" dirty="0">
                <a:latin typeface="Arial"/>
                <a:cs typeface="Arial"/>
              </a:rPr>
              <a:t>increase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explained </a:t>
            </a:r>
            <a:r>
              <a:rPr sz="1100" spc="-45" dirty="0">
                <a:latin typeface="Arial"/>
                <a:cs typeface="Arial"/>
              </a:rPr>
              <a:t>component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100" dirty="0">
                <a:latin typeface="Arial"/>
                <a:cs typeface="Arial"/>
              </a:rPr>
              <a:t>GWG  </a:t>
            </a:r>
            <a:r>
              <a:rPr sz="1100" spc="-80" dirty="0">
                <a:latin typeface="Arial"/>
                <a:cs typeface="Arial"/>
              </a:rPr>
              <a:t>suggests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-35" dirty="0">
                <a:latin typeface="Arial"/>
                <a:cs typeface="Arial"/>
              </a:rPr>
              <a:t>either </a:t>
            </a:r>
            <a:r>
              <a:rPr sz="1100" spc="-45" dirty="0">
                <a:latin typeface="Arial"/>
                <a:cs typeface="Arial"/>
              </a:rPr>
              <a:t>there </a:t>
            </a:r>
            <a:r>
              <a:rPr sz="1100" spc="-105" dirty="0">
                <a:latin typeface="Arial"/>
                <a:cs typeface="Arial"/>
              </a:rPr>
              <a:t>was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40" dirty="0">
                <a:latin typeface="Arial"/>
                <a:cs typeface="Arial"/>
              </a:rPr>
              <a:t>occupational </a:t>
            </a:r>
            <a:r>
              <a:rPr sz="1100" spc="-60" dirty="0">
                <a:latin typeface="Arial"/>
                <a:cs typeface="Arial"/>
              </a:rPr>
              <a:t>seggregation  </a:t>
            </a:r>
            <a:r>
              <a:rPr sz="1100" spc="-50" dirty="0">
                <a:latin typeface="Arial"/>
                <a:cs typeface="Arial"/>
              </a:rPr>
              <a:t>or male-dominated </a:t>
            </a:r>
            <a:r>
              <a:rPr sz="1100" spc="-45" dirty="0">
                <a:latin typeface="Arial"/>
                <a:cs typeface="Arial"/>
              </a:rPr>
              <a:t>occupations </a:t>
            </a:r>
            <a:r>
              <a:rPr sz="1100" spc="-65" dirty="0">
                <a:latin typeface="Arial"/>
                <a:cs typeface="Arial"/>
              </a:rPr>
              <a:t>experienced </a:t>
            </a:r>
            <a:r>
              <a:rPr sz="1100" spc="-55" dirty="0">
                <a:latin typeface="Arial"/>
                <a:cs typeface="Arial"/>
              </a:rPr>
              <a:t>larger </a:t>
            </a:r>
            <a:r>
              <a:rPr sz="1100" spc="-85" dirty="0">
                <a:latin typeface="Arial"/>
                <a:cs typeface="Arial"/>
              </a:rPr>
              <a:t>increases </a:t>
            </a:r>
            <a:r>
              <a:rPr sz="1100" spc="-25" dirty="0" smtClean="0">
                <a:latin typeface="Arial"/>
                <a:cs typeface="Arial"/>
              </a:rPr>
              <a:t>in </a:t>
            </a:r>
            <a:r>
              <a:rPr sz="1100" spc="-105" dirty="0">
                <a:latin typeface="Arial"/>
                <a:cs typeface="Arial"/>
              </a:rPr>
              <a:t>wages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Decomposition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40" dirty="0" smtClean="0">
                <a:solidFill>
                  <a:srgbClr val="CC0000"/>
                </a:solidFill>
                <a:latin typeface="Arial"/>
                <a:cs typeface="Arial"/>
              </a:rPr>
              <a:t>evolution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(Juhn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et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al.</a:t>
            </a:r>
            <a:r>
              <a:rPr sz="1400" spc="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1991)</a:t>
            </a:r>
            <a:endParaRPr sz="14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323850" y="1196975"/>
                <a:ext cx="3962399" cy="1323696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>
                  <a:spcBef>
                    <a:spcPts val="600"/>
                  </a:spcBef>
                  <a:tabLst>
                    <a:tab pos="1243965" algn="l"/>
                  </a:tabLst>
                </a:pPr>
                <a:r>
                  <a:rPr lang="en-US" sz="1100" spc="-70" dirty="0" smtClean="0">
                    <a:latin typeface="Arial"/>
                    <a:cs typeface="Arial"/>
                  </a:rPr>
                  <a:t>G</a:t>
                </a:r>
                <a:r>
                  <a:rPr lang="en-US" sz="1100" spc="-110" dirty="0">
                    <a:latin typeface="Arial"/>
                    <a:cs typeface="Arial"/>
                  </a:rPr>
                  <a:t>W</a:t>
                </a:r>
                <a:r>
                  <a:rPr lang="en-US" sz="1100" spc="-130" dirty="0">
                    <a:latin typeface="Arial"/>
                    <a:cs typeface="Arial"/>
                  </a:rPr>
                  <a:t>G</a:t>
                </a:r>
                <a:r>
                  <a:rPr lang="en-US" sz="1100" spc="55" dirty="0">
                    <a:latin typeface="Arial"/>
                    <a:cs typeface="Arial"/>
                  </a:rPr>
                  <a:t> </a:t>
                </a:r>
                <a:r>
                  <a:rPr lang="en-US" sz="1100" spc="55" dirty="0" smtClean="0">
                    <a:latin typeface="Arial"/>
                    <a:cs typeface="Arial"/>
                  </a:rPr>
                  <a:t> at </a:t>
                </a:r>
                <a:r>
                  <a:rPr lang="en-US" sz="1100" spc="-20" dirty="0" smtClean="0">
                    <a:latin typeface="Arial"/>
                    <a:cs typeface="Arial"/>
                  </a:rPr>
                  <a:t>time</a:t>
                </a:r>
                <a:r>
                  <a:rPr lang="en-US" sz="1100" spc="55" dirty="0" smtClean="0">
                    <a:latin typeface="Arial"/>
                    <a:cs typeface="Arial"/>
                  </a:rPr>
                  <a:t> t</a:t>
                </a:r>
                <a:r>
                  <a:rPr lang="en-US" sz="1100" spc="-5" dirty="0" smtClean="0">
                    <a:latin typeface="Arial"/>
                    <a:cs typeface="Arial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en-US" sz="1100" i="1" dirty="0" smtClean="0">
                    <a:latin typeface="Century Gothic"/>
                    <a:cs typeface="Century Gothic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11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</a:p>
              <a:p>
                <a:pPr marL="184150" indent="-171450"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  <a:tabLst>
                    <a:tab pos="1243965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en-US" sz="1100" i="1" dirty="0" smtClean="0">
                    <a:latin typeface="Century Gothic"/>
                    <a:cs typeface="Century Gothic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spc="-60" dirty="0" smtClean="0">
                    <a:latin typeface="Arial"/>
                    <a:cs typeface="Arial"/>
                  </a:rPr>
                  <a:t> stands </a:t>
                </a:r>
                <a:r>
                  <a:rPr lang="en-US" sz="1100" spc="-25" dirty="0">
                    <a:latin typeface="Arial"/>
                    <a:cs typeface="Arial"/>
                  </a:rPr>
                  <a:t>for </a:t>
                </a:r>
                <a:r>
                  <a:rPr lang="en-US" sz="1100" spc="-70" dirty="0">
                    <a:latin typeface="Arial"/>
                    <a:cs typeface="Arial"/>
                  </a:rPr>
                  <a:t>gender </a:t>
                </a:r>
                <a:r>
                  <a:rPr lang="en-US" sz="1100" spc="-65" dirty="0">
                    <a:latin typeface="Arial"/>
                    <a:cs typeface="Arial"/>
                  </a:rPr>
                  <a:t>differences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105" dirty="0">
                    <a:latin typeface="Arial"/>
                    <a:cs typeface="Arial"/>
                  </a:rPr>
                  <a:t>wages </a:t>
                </a:r>
                <a:r>
                  <a:rPr lang="en-US" sz="1100" spc="-105" dirty="0" smtClean="0">
                    <a:latin typeface="Arial"/>
                    <a:cs typeface="Arial"/>
                  </a:rPr>
                  <a:t> at</a:t>
                </a:r>
                <a:r>
                  <a:rPr lang="en-US" sz="1100" spc="-20" dirty="0" smtClean="0">
                    <a:latin typeface="Arial"/>
                    <a:cs typeface="Arial"/>
                  </a:rPr>
                  <a:t> time</a:t>
                </a:r>
                <a:r>
                  <a:rPr lang="en-US" sz="1100" spc="-135" dirty="0">
                    <a:latin typeface="Arial"/>
                    <a:cs typeface="Arial"/>
                  </a:rPr>
                  <a:t> </a:t>
                </a:r>
                <a:r>
                  <a:rPr lang="en-US" sz="1100" spc="-135" dirty="0" smtClean="0">
                    <a:latin typeface="Arial"/>
                    <a:cs typeface="Arial"/>
                  </a:rPr>
                  <a:t>t</a:t>
                </a:r>
              </a:p>
              <a:p>
                <a:pPr marL="184150" indent="-171450">
                  <a:spcBef>
                    <a:spcPts val="3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  <a:tabLst>
                    <a:tab pos="1243965" algn="l"/>
                  </a:tabLst>
                </a:pPr>
                <a:r>
                  <a:rPr lang="en-US" sz="1100" dirty="0" smtClean="0">
                    <a:latin typeface="Century Gothic"/>
                    <a:cs typeface="Century Gothic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</a:t>
                </a:r>
                <a:r>
                  <a:rPr lang="en-US" sz="1100" spc="-75" dirty="0" smtClean="0">
                    <a:latin typeface="Arial"/>
                    <a:cs typeface="Arial"/>
                  </a:rPr>
                  <a:t>represents </a:t>
                </a:r>
                <a:r>
                  <a:rPr lang="en-US" sz="1100" spc="-65" dirty="0" smtClean="0">
                    <a:latin typeface="Arial"/>
                    <a:cs typeface="Arial"/>
                  </a:rPr>
                  <a:t>differences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45" dirty="0" smtClean="0">
                    <a:latin typeface="Arial"/>
                    <a:cs typeface="Arial"/>
                  </a:rPr>
                  <a:t>characteristics</a:t>
                </a:r>
                <a:r>
                  <a:rPr lang="en-US" sz="1100" spc="-40" dirty="0" smtClean="0">
                    <a:latin typeface="Arial"/>
                    <a:cs typeface="Arial"/>
                  </a:rPr>
                  <a:t> </a:t>
                </a:r>
                <a:r>
                  <a:rPr lang="en-US" sz="1100" spc="-70" dirty="0" smtClean="0">
                    <a:latin typeface="Arial"/>
                    <a:cs typeface="Arial"/>
                  </a:rPr>
                  <a:t>between </a:t>
                </a:r>
                <a:r>
                  <a:rPr lang="en-US" sz="1100" spc="-80" dirty="0" smtClean="0">
                    <a:latin typeface="Arial"/>
                    <a:cs typeface="Arial"/>
                  </a:rPr>
                  <a:t>men </a:t>
                </a:r>
                <a:r>
                  <a:rPr lang="en-US" sz="1100" spc="-65" dirty="0" smtClean="0">
                    <a:latin typeface="Arial"/>
                    <a:cs typeface="Arial"/>
                  </a:rPr>
                  <a:t>and </a:t>
                </a:r>
                <a:r>
                  <a:rPr lang="en-US" sz="1100" spc="-80" dirty="0" smtClean="0">
                    <a:latin typeface="Arial"/>
                    <a:cs typeface="Arial"/>
                  </a:rPr>
                  <a:t>women </a:t>
                </a:r>
                <a:r>
                  <a:rPr lang="en-US" sz="1100" spc="-20" dirty="0" smtClean="0">
                    <a:latin typeface="Arial"/>
                    <a:cs typeface="Arial"/>
                  </a:rPr>
                  <a:t>at time t </a:t>
                </a:r>
                <a:r>
                  <a:rPr lang="en-US" sz="1100" spc="-50" dirty="0" smtClean="0">
                    <a:latin typeface="Arial"/>
                    <a:cs typeface="Arial"/>
                  </a:rPr>
                  <a:t>(explained</a:t>
                </a:r>
                <a:r>
                  <a:rPr lang="en-US" sz="1100" spc="-10" dirty="0" smtClean="0">
                    <a:latin typeface="Arial"/>
                    <a:cs typeface="Arial"/>
                  </a:rPr>
                  <a:t> </a:t>
                </a:r>
                <a:r>
                  <a:rPr lang="en-US" sz="1100" spc="-35" dirty="0" smtClean="0">
                    <a:latin typeface="Arial"/>
                    <a:cs typeface="Arial"/>
                  </a:rPr>
                  <a:t>component)</a:t>
                </a:r>
                <a:endParaRPr lang="en-US" sz="1100" dirty="0" smtClean="0">
                  <a:latin typeface="Arial"/>
                  <a:cs typeface="Arial"/>
                </a:endParaRPr>
              </a:p>
              <a:p>
                <a:pPr marL="184150" indent="-171450">
                  <a:spcBef>
                    <a:spcPts val="3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  <a:tabLst>
                    <a:tab pos="1243965" algn="l"/>
                  </a:tabLst>
                </a:pPr>
                <a:r>
                  <a:rPr lang="en-US" sz="1100" dirty="0" smtClean="0">
                    <a:latin typeface="Century Gothic"/>
                    <a:cs typeface="Century Gothic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1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</a:t>
                </a:r>
                <a:r>
                  <a:rPr lang="en-US" sz="1100" spc="-60" dirty="0" smtClean="0">
                    <a:latin typeface="Arial"/>
                    <a:cs typeface="Arial"/>
                  </a:rPr>
                  <a:t>stands </a:t>
                </a:r>
                <a:r>
                  <a:rPr lang="en-US" sz="1100" spc="-25" dirty="0" smtClean="0">
                    <a:latin typeface="Arial"/>
                    <a:cs typeface="Arial"/>
                  </a:rPr>
                  <a:t>for </a:t>
                </a:r>
                <a:r>
                  <a:rPr lang="en-US" sz="1100" spc="-65" dirty="0" smtClean="0">
                    <a:latin typeface="Arial"/>
                    <a:cs typeface="Arial"/>
                  </a:rPr>
                  <a:t>differences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40" dirty="0" smtClean="0">
                    <a:latin typeface="Arial"/>
                    <a:cs typeface="Arial"/>
                  </a:rPr>
                  <a:t>coefficients </a:t>
                </a:r>
                <a:r>
                  <a:rPr lang="en-US" sz="1100" spc="-45" dirty="0" smtClean="0">
                    <a:latin typeface="Arial"/>
                    <a:cs typeface="Arial"/>
                  </a:rPr>
                  <a:t>related</a:t>
                </a:r>
                <a:r>
                  <a:rPr lang="en-US" sz="1100" spc="150" dirty="0" smtClean="0">
                    <a:latin typeface="Arial"/>
                    <a:cs typeface="Arial"/>
                  </a:rPr>
                  <a:t> </a:t>
                </a:r>
                <a:r>
                  <a:rPr lang="en-US" sz="1100" spc="10" dirty="0" smtClean="0">
                    <a:latin typeface="Arial"/>
                    <a:cs typeface="Arial"/>
                  </a:rPr>
                  <a:t>to</a:t>
                </a:r>
                <a:r>
                  <a:rPr lang="en-US" sz="1100" dirty="0">
                    <a:latin typeface="Arial"/>
                    <a:cs typeface="Arial"/>
                  </a:rPr>
                  <a:t> </a:t>
                </a:r>
                <a:r>
                  <a:rPr lang="en-US" sz="1100" spc="-65" dirty="0" smtClean="0">
                    <a:latin typeface="Arial"/>
                    <a:cs typeface="Arial"/>
                  </a:rPr>
                  <a:t>female disadvantage </a:t>
                </a:r>
                <a:r>
                  <a:rPr lang="en-US" sz="1100" spc="-20" dirty="0" smtClean="0">
                    <a:latin typeface="Arial"/>
                    <a:cs typeface="Arial"/>
                  </a:rPr>
                  <a:t>at time t</a:t>
                </a:r>
                <a:r>
                  <a:rPr lang="en-US" sz="1100" i="1" spc="20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spc="-50" dirty="0" smtClean="0">
                    <a:latin typeface="Arial"/>
                    <a:cs typeface="Arial"/>
                  </a:rPr>
                  <a:t>(unexplained</a:t>
                </a:r>
                <a:r>
                  <a:rPr lang="en-US" sz="1100" spc="105" dirty="0" smtClean="0">
                    <a:latin typeface="Arial"/>
                    <a:cs typeface="Arial"/>
                  </a:rPr>
                  <a:t> </a:t>
                </a:r>
                <a:r>
                  <a:rPr lang="en-US" sz="1100" spc="-35" dirty="0" smtClean="0">
                    <a:latin typeface="Arial"/>
                    <a:cs typeface="Arial"/>
                  </a:rPr>
                  <a:t>component).</a:t>
                </a:r>
                <a:endParaRPr lang="en-US" sz="1100" dirty="0" smtClean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196975"/>
                <a:ext cx="3962399" cy="1323696"/>
              </a:xfrm>
              <a:prstGeom prst="rect">
                <a:avLst/>
              </a:prstGeom>
              <a:blipFill rotWithShape="0">
                <a:blip r:embed="rId2"/>
                <a:stretch>
                  <a:fillRect l="-1846" t="-461" r="-615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Decomposition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40" dirty="0" smtClean="0">
                <a:solidFill>
                  <a:srgbClr val="CC0000"/>
                </a:solidFill>
                <a:latin typeface="Arial"/>
                <a:cs typeface="Arial"/>
              </a:rPr>
              <a:t>evolution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(Juhn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et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al.</a:t>
            </a:r>
            <a:r>
              <a:rPr sz="1400" spc="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1991)</a:t>
            </a:r>
            <a:endParaRPr sz="14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323850" y="794761"/>
                <a:ext cx="3792539" cy="2640275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84150" indent="-171450">
                  <a:lnSpc>
                    <a:spcPct val="100000"/>
                  </a:lnSpc>
                  <a:spcBef>
                    <a:spcPts val="3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</a:pPr>
                <a:r>
                  <a:rPr lang="en-US" sz="1100" spc="-50" dirty="0" smtClean="0">
                    <a:latin typeface="Arial"/>
                    <a:cs typeface="Arial"/>
                  </a:rPr>
                  <a:t>Difference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105" dirty="0">
                    <a:latin typeface="Arial"/>
                    <a:cs typeface="Arial"/>
                  </a:rPr>
                  <a:t>GWG </a:t>
                </a:r>
                <a:r>
                  <a:rPr lang="en-US" sz="1100" spc="-105" dirty="0" smtClean="0">
                    <a:latin typeface="Arial"/>
                    <a:cs typeface="Arial"/>
                  </a:rPr>
                  <a:t> </a:t>
                </a:r>
                <a:r>
                  <a:rPr lang="en-US" sz="1100" spc="-70" dirty="0" smtClean="0">
                    <a:latin typeface="Arial"/>
                    <a:cs typeface="Arial"/>
                  </a:rPr>
                  <a:t>between </a:t>
                </a:r>
                <a:r>
                  <a:rPr lang="en-US" sz="1100" spc="-35" dirty="0">
                    <a:latin typeface="Arial"/>
                    <a:cs typeface="Arial"/>
                  </a:rPr>
                  <a:t>two </a:t>
                </a:r>
                <a:r>
                  <a:rPr lang="en-US" sz="1100" spc="-60" dirty="0">
                    <a:latin typeface="Arial"/>
                    <a:cs typeface="Arial"/>
                  </a:rPr>
                  <a:t>moments </a:t>
                </a:r>
                <a:r>
                  <a:rPr lang="en-US" sz="1100" spc="-60" dirty="0" smtClean="0">
                    <a:latin typeface="Arial"/>
                    <a:cs typeface="Arial"/>
                  </a:rPr>
                  <a:t>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</a:t>
                </a:r>
                <a:r>
                  <a:rPr lang="en-US" sz="1100" spc="-170" dirty="0" smtClean="0">
                    <a:latin typeface="Arial"/>
                    <a:cs typeface="Arial"/>
                  </a:rPr>
                  <a:t>  </a:t>
                </a:r>
                <a:r>
                  <a:rPr lang="en-US" sz="1100" spc="-20" dirty="0" smtClean="0">
                    <a:latin typeface="Arial"/>
                    <a:cs typeface="Arial"/>
                  </a:rPr>
                  <a:t>time:</a:t>
                </a:r>
                <a:endParaRPr lang="en-US" sz="1100" spc="-20" dirty="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spc="-20" dirty="0" smtClean="0">
                    <a:latin typeface="Arial"/>
                    <a:cs typeface="Arial"/>
                  </a:rPr>
                  <a:t>   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ar-AE" sz="1100" i="1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ar-AE" sz="1100" i="1" dirty="0" smtClean="0">
                    <a:latin typeface="Century Gothic"/>
                    <a:cs typeface="Century Gothic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 −</a:t>
                </a:r>
                <a:r>
                  <a:rPr lang="en-US" sz="1100" i="1" spc="204" dirty="0" smtClean="0">
                    <a:latin typeface="Arial"/>
                  </a:rPr>
                  <a:t> </a:t>
                </a:r>
                <a:r>
                  <a:rPr lang="en-US" sz="1100" spc="-2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ar-AE" sz="1100" i="1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ar-AE" sz="1100" i="1" dirty="0" smtClean="0">
                    <a:latin typeface="Century Gothic"/>
                    <a:cs typeface="Century Gothic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  <m:r>
                          <a:rPr lang="en-US" sz="1100" b="0" i="1" smtClean="0"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= </a:t>
                </a:r>
              </a:p>
              <a:p>
                <a:pPr marL="12700"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dirty="0" smtClean="0">
                    <a:latin typeface="Arial"/>
                    <a:cs typeface="Arial"/>
                  </a:rPr>
                  <a:t>    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dirty="0">
                    <a:latin typeface="Arial"/>
                    <a:cs typeface="Arial"/>
                  </a:rPr>
                  <a:t>]</a:t>
                </a:r>
                <a:r>
                  <a:rPr lang="en-US" sz="1100" dirty="0" smtClean="0">
                    <a:latin typeface="Arial"/>
                    <a:cs typeface="Arial"/>
                  </a:rPr>
                  <a:t> +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:r>
                  <a:rPr lang="ar-AE" sz="11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)],</a:t>
                </a:r>
              </a:p>
              <a:p>
                <a:pPr marL="177800" indent="-165100"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i="1" spc="204" dirty="0">
                    <a:latin typeface="Arial"/>
                    <a:cs typeface="Arial"/>
                  </a:rPr>
                  <a:t>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  </a:t>
                </a:r>
                <a:r>
                  <a:rPr lang="en-US" sz="1100" spc="-70" dirty="0" smtClean="0">
                    <a:latin typeface="Arial"/>
                    <a:cs typeface="Arial"/>
                  </a:rPr>
                  <a:t>where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5" dirty="0" smtClean="0">
                    <a:latin typeface="Arial"/>
                    <a:cs typeface="Arial"/>
                  </a:rPr>
                  <a:t>first </a:t>
                </a:r>
                <a:r>
                  <a:rPr lang="en-US" sz="1100" spc="-25" dirty="0" smtClean="0">
                    <a:latin typeface="Arial"/>
                    <a:cs typeface="Arial"/>
                  </a:rPr>
                  <a:t>part </a:t>
                </a:r>
                <a:r>
                  <a:rPr lang="en-US" sz="1100" spc="-75" dirty="0" smtClean="0">
                    <a:latin typeface="Arial"/>
                    <a:cs typeface="Arial"/>
                  </a:rPr>
                  <a:t>represents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75" dirty="0" smtClean="0">
                    <a:latin typeface="Arial"/>
                    <a:cs typeface="Arial"/>
                  </a:rPr>
                  <a:t>change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60" dirty="0" smtClean="0">
                    <a:latin typeface="Arial"/>
                    <a:cs typeface="Arial"/>
                  </a:rPr>
                  <a:t>explained  </a:t>
                </a:r>
                <a:r>
                  <a:rPr lang="en-US" sz="1100" spc="-45" dirty="0" smtClean="0">
                    <a:latin typeface="Arial"/>
                    <a:cs typeface="Arial"/>
                  </a:rPr>
                  <a:t>component, </a:t>
                </a:r>
                <a:r>
                  <a:rPr lang="en-US" sz="1100" spc="-10" dirty="0" smtClean="0">
                    <a:latin typeface="Lucida Sans Unicode"/>
                    <a:cs typeface="Lucida Sans Unicode"/>
                  </a:rPr>
                  <a:t>∆</a:t>
                </a:r>
                <a:r>
                  <a:rPr lang="en-US" sz="1100" i="1" spc="-10" dirty="0" smtClean="0">
                    <a:latin typeface="Century Gothic"/>
                    <a:cs typeface="Century Gothic"/>
                  </a:rPr>
                  <a:t>E</a:t>
                </a:r>
                <a:r>
                  <a:rPr lang="en-US" sz="1100" spc="-5" dirty="0" smtClean="0">
                    <a:latin typeface="Arial"/>
                    <a:cs typeface="Arial"/>
                  </a:rPr>
                  <a:t>, </a:t>
                </a:r>
                <a:r>
                  <a:rPr lang="en-US" sz="1100" spc="-65" dirty="0" smtClean="0">
                    <a:latin typeface="Arial"/>
                    <a:cs typeface="Arial"/>
                  </a:rPr>
                  <a:t>and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85" dirty="0" smtClean="0">
                    <a:latin typeface="Arial"/>
                    <a:cs typeface="Arial"/>
                  </a:rPr>
                  <a:t>second </a:t>
                </a:r>
                <a:r>
                  <a:rPr lang="en-US" sz="1100" spc="-25" dirty="0" smtClean="0">
                    <a:latin typeface="Arial"/>
                    <a:cs typeface="Arial"/>
                  </a:rPr>
                  <a:t>part </a:t>
                </a:r>
                <a:r>
                  <a:rPr lang="en-US" sz="1100" spc="-60" dirty="0" smtClean="0">
                    <a:latin typeface="Arial"/>
                    <a:cs typeface="Arial"/>
                  </a:rPr>
                  <a:t>stands </a:t>
                </a:r>
                <a:r>
                  <a:rPr lang="en-US" sz="1100" spc="-25" dirty="0" smtClean="0">
                    <a:latin typeface="Arial"/>
                    <a:cs typeface="Arial"/>
                  </a:rPr>
                  <a:t>for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75" dirty="0" smtClean="0">
                    <a:latin typeface="Arial"/>
                    <a:cs typeface="Arial"/>
                  </a:rPr>
                  <a:t>change </a:t>
                </a:r>
                <a:r>
                  <a:rPr lang="en-US" sz="1100" spc="-25" dirty="0" smtClean="0">
                    <a:latin typeface="Arial"/>
                    <a:cs typeface="Arial"/>
                  </a:rPr>
                  <a:t>in  </a:t>
                </a:r>
                <a:r>
                  <a:rPr lang="en-US" sz="1100" spc="-60" dirty="0" smtClean="0">
                    <a:latin typeface="Arial"/>
                    <a:cs typeface="Arial"/>
                  </a:rPr>
                  <a:t>unexplained </a:t>
                </a:r>
                <a:r>
                  <a:rPr lang="en-US" sz="1100" spc="-45" dirty="0" smtClean="0">
                    <a:latin typeface="Arial"/>
                    <a:cs typeface="Arial"/>
                  </a:rPr>
                  <a:t>component,</a:t>
                </a:r>
                <a:r>
                  <a:rPr lang="en-US" sz="1100" spc="-80" dirty="0" smtClean="0">
                    <a:latin typeface="Arial"/>
                    <a:cs typeface="Arial"/>
                  </a:rPr>
                  <a:t> </a:t>
                </a:r>
                <a:r>
                  <a:rPr lang="en-US" sz="1100" spc="10" dirty="0" smtClean="0">
                    <a:latin typeface="Lucida Sans Unicode"/>
                    <a:cs typeface="Lucida Sans Unicode"/>
                  </a:rPr>
                  <a:t>∆</a:t>
                </a:r>
                <a:r>
                  <a:rPr lang="en-US" sz="1100" i="1" spc="10" dirty="0" smtClean="0">
                    <a:latin typeface="Century Gothic"/>
                    <a:cs typeface="Century Gothic"/>
                  </a:rPr>
                  <a:t>U</a:t>
                </a:r>
                <a:r>
                  <a:rPr lang="en-US" sz="1100" spc="10" dirty="0" smtClean="0">
                    <a:latin typeface="Arial"/>
                    <a:cs typeface="Arial"/>
                  </a:rPr>
                  <a:t>.</a:t>
                </a:r>
                <a:endParaRPr lang="en-US" sz="1100" dirty="0" smtClean="0">
                  <a:latin typeface="Arial"/>
                  <a:cs typeface="Arial"/>
                </a:endParaRPr>
              </a:p>
              <a:p>
                <a:pPr marL="184150" indent="-171450">
                  <a:spcBef>
                    <a:spcPts val="10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§"/>
                </a:pPr>
                <a:r>
                  <a:rPr lang="en-US" sz="1100" spc="-10" dirty="0" smtClean="0">
                    <a:latin typeface="Lucida Sans Unicode"/>
                    <a:cs typeface="Lucida Sans Unicode"/>
                  </a:rPr>
                  <a:t>∆</a:t>
                </a:r>
                <a:r>
                  <a:rPr lang="en-US" sz="1100" i="1" spc="-10" dirty="0" smtClean="0">
                    <a:latin typeface="Century Gothic"/>
                    <a:cs typeface="Century Gothic"/>
                  </a:rPr>
                  <a:t>E  </a:t>
                </a:r>
                <a:r>
                  <a:rPr lang="en-US" sz="1100" spc="-70" dirty="0" smtClean="0">
                    <a:latin typeface="Arial"/>
                    <a:cs typeface="Arial"/>
                  </a:rPr>
                  <a:t>can </a:t>
                </a:r>
                <a:r>
                  <a:rPr lang="en-US" sz="1100" spc="-75" dirty="0" smtClean="0">
                    <a:latin typeface="Arial"/>
                    <a:cs typeface="Arial"/>
                  </a:rPr>
                  <a:t>be  </a:t>
                </a:r>
                <a:r>
                  <a:rPr lang="en-US" sz="1100" spc="-45" dirty="0" smtClean="0">
                    <a:latin typeface="Arial"/>
                    <a:cs typeface="Arial"/>
                  </a:rPr>
                  <a:t>transformed</a:t>
                </a:r>
                <a:r>
                  <a:rPr lang="en-US" sz="1100" spc="-60" dirty="0" smtClean="0">
                    <a:latin typeface="Arial"/>
                    <a:cs typeface="Arial"/>
                  </a:rPr>
                  <a:t> </a:t>
                </a:r>
                <a:r>
                  <a:rPr lang="en-US" sz="1100" spc="-10" dirty="0" smtClean="0">
                    <a:latin typeface="Arial"/>
                    <a:cs typeface="Arial"/>
                  </a:rPr>
                  <a:t>into:</a:t>
                </a:r>
              </a:p>
              <a:p>
                <a:pPr marL="12700"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spc="-10" dirty="0" smtClean="0">
                    <a:latin typeface="Lucida Sans Unicode"/>
                    <a:cs typeface="Lucida Sans Unicode"/>
                  </a:rPr>
                  <a:t>    ∆</a:t>
                </a:r>
                <a:r>
                  <a:rPr lang="en-US" sz="1100" i="1" spc="-10" dirty="0" smtClean="0">
                    <a:latin typeface="Century Gothic"/>
                    <a:cs typeface="Century Gothic"/>
                  </a:rPr>
                  <a:t>E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[(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 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 </a:t>
                </a:r>
                <a:r>
                  <a:rPr lang="en-US" sz="1100" i="1" spc="204" dirty="0" smtClean="0">
                    <a:latin typeface="Arial"/>
                    <a:cs typeface="Arial"/>
                  </a:rPr>
                  <a:t>−(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)] +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100" i="1" spc="204" dirty="0" smtClean="0">
                    <a:latin typeface="Arial"/>
                    <a:cs typeface="Arial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100" dirty="0" smtClean="0">
                    <a:latin typeface="Arial"/>
                    <a:cs typeface="Arial"/>
                  </a:rPr>
                  <a:t>)</a:t>
                </a:r>
                <a:r>
                  <a:rPr lang="en-US" sz="1100" dirty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100" i="1" spc="204" dirty="0" smtClean="0">
                            <a:latin typeface="Arial"/>
                            <a:cs typeface="Arial"/>
                          </a:rPr>
                          <m:t>−</m:t>
                        </m:r>
                        <m:r>
                          <a:rPr lang="el-GR" sz="11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1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1100" b="0" i="0" smtClean="0">
                        <a:latin typeface="Cambria Math"/>
                      </a:rPr>
                      <m:t>),</m:t>
                    </m:r>
                  </m:oMath>
                </a14:m>
                <a:endParaRPr lang="en-US" sz="1100" dirty="0" smtClean="0">
                  <a:latin typeface="Arial"/>
                  <a:cs typeface="Arial"/>
                </a:endParaRPr>
              </a:p>
              <a:p>
                <a:pPr marL="179388">
                  <a:spcBef>
                    <a:spcPts val="300"/>
                  </a:spcBef>
                  <a:buClr>
                    <a:srgbClr val="7030A0"/>
                  </a:buClr>
                </a:pPr>
                <a:r>
                  <a:rPr lang="en-US" sz="1100" spc="-70" dirty="0" smtClean="0">
                    <a:latin typeface="Arial"/>
                    <a:cs typeface="Arial"/>
                  </a:rPr>
                  <a:t>where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5" dirty="0" smtClean="0">
                    <a:latin typeface="Arial"/>
                    <a:cs typeface="Arial"/>
                  </a:rPr>
                  <a:t>first </a:t>
                </a:r>
                <a:r>
                  <a:rPr lang="en-US" sz="1100" spc="-25" dirty="0" smtClean="0">
                    <a:latin typeface="Arial"/>
                    <a:cs typeface="Arial"/>
                  </a:rPr>
                  <a:t>part </a:t>
                </a:r>
                <a:r>
                  <a:rPr lang="en-US" sz="1100" spc="-75" dirty="0" smtClean="0">
                    <a:latin typeface="Arial"/>
                    <a:cs typeface="Arial"/>
                  </a:rPr>
                  <a:t>represents </a:t>
                </a:r>
                <a:r>
                  <a:rPr lang="en-US" sz="1100" spc="-3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80" dirty="0" smtClean="0">
                    <a:latin typeface="Arial"/>
                    <a:cs typeface="Arial"/>
                  </a:rPr>
                  <a:t>change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70" dirty="0" smtClean="0">
                    <a:latin typeface="Arial"/>
                    <a:cs typeface="Arial"/>
                  </a:rPr>
                  <a:t>gender </a:t>
                </a:r>
                <a:r>
                  <a:rPr lang="en-US" sz="1100" spc="-65" dirty="0" smtClean="0">
                    <a:latin typeface="Arial"/>
                    <a:cs typeface="Arial"/>
                  </a:rPr>
                  <a:t>differences 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65" dirty="0" smtClean="0">
                    <a:latin typeface="Arial"/>
                    <a:cs typeface="Arial"/>
                  </a:rPr>
                  <a:t>endowments </a:t>
                </a:r>
                <a:r>
                  <a:rPr lang="en-US" sz="1100" spc="-40" dirty="0" smtClean="0">
                    <a:latin typeface="Arial"/>
                    <a:cs typeface="Arial"/>
                  </a:rPr>
                  <a:t>(”observed </a:t>
                </a:r>
                <a:r>
                  <a:rPr lang="en-US" sz="1100" spc="-10" dirty="0" smtClean="0">
                    <a:latin typeface="Arial"/>
                    <a:cs typeface="Arial"/>
                  </a:rPr>
                  <a:t>quantities”), </a:t>
                </a:r>
                <a:r>
                  <a:rPr lang="en-US" sz="1100" spc="-65" dirty="0" smtClean="0">
                    <a:latin typeface="Arial"/>
                    <a:cs typeface="Arial"/>
                  </a:rPr>
                  <a:t>and </a:t>
                </a:r>
                <a:r>
                  <a:rPr lang="en-US" sz="1100" spc="-85" dirty="0" smtClean="0">
                    <a:latin typeface="Arial"/>
                    <a:cs typeface="Arial"/>
                  </a:rPr>
                  <a:t>second </a:t>
                </a:r>
                <a:r>
                  <a:rPr lang="en-US" sz="1100" spc="-25" dirty="0" smtClean="0">
                    <a:latin typeface="Arial"/>
                    <a:cs typeface="Arial"/>
                  </a:rPr>
                  <a:t>part  </a:t>
                </a:r>
                <a:r>
                  <a:rPr lang="en-US" sz="1100" spc="-60" dirty="0" smtClean="0">
                    <a:latin typeface="Arial"/>
                    <a:cs typeface="Arial"/>
                  </a:rPr>
                  <a:t>relates </a:t>
                </a:r>
                <a:r>
                  <a:rPr lang="en-US" sz="1100" spc="10" dirty="0" smtClean="0">
                    <a:latin typeface="Arial"/>
                    <a:cs typeface="Arial"/>
                  </a:rPr>
                  <a:t>to </a:t>
                </a:r>
                <a:r>
                  <a:rPr lang="en-US" sz="1100" spc="-85" dirty="0" smtClean="0">
                    <a:latin typeface="Arial"/>
                    <a:cs typeface="Arial"/>
                  </a:rPr>
                  <a:t>changes </a:t>
                </a:r>
                <a:r>
                  <a:rPr lang="en-US" sz="1100" spc="-20" dirty="0" smtClean="0">
                    <a:latin typeface="Arial"/>
                    <a:cs typeface="Arial"/>
                  </a:rPr>
                  <a:t>in </a:t>
                </a:r>
                <a:r>
                  <a:rPr lang="en-US" sz="1100" spc="-40" dirty="0" smtClean="0">
                    <a:latin typeface="Arial"/>
                    <a:cs typeface="Arial"/>
                  </a:rPr>
                  <a:t>coefficients (”observed</a:t>
                </a:r>
                <a:r>
                  <a:rPr lang="en-US" sz="1100" spc="60" dirty="0" smtClean="0">
                    <a:latin typeface="Arial"/>
                    <a:cs typeface="Arial"/>
                  </a:rPr>
                  <a:t> </a:t>
                </a:r>
                <a:r>
                  <a:rPr lang="en-US" sz="1100" spc="-25" dirty="0" smtClean="0">
                    <a:latin typeface="Arial"/>
                    <a:cs typeface="Arial"/>
                  </a:rPr>
                  <a:t>prices”).</a:t>
                </a:r>
                <a:endParaRPr lang="en-US" sz="1100" dirty="0" smtClean="0">
                  <a:latin typeface="Arial"/>
                  <a:cs typeface="Arial"/>
                </a:endParaRPr>
              </a:p>
              <a:p>
                <a:pPr marL="12700">
                  <a:spcBef>
                    <a:spcPts val="90"/>
                  </a:spcBef>
                  <a:buClr>
                    <a:srgbClr val="7030A0"/>
                  </a:buClr>
                </a:pPr>
                <a:endParaRPr lang="en-US" sz="1100" dirty="0" smtClean="0">
                  <a:latin typeface="Arial"/>
                  <a:cs typeface="Arial"/>
                </a:endParaRPr>
              </a:p>
              <a:p>
                <a:pPr marL="12700">
                  <a:spcBef>
                    <a:spcPts val="90"/>
                  </a:spcBef>
                  <a:buClr>
                    <a:srgbClr val="7030A0"/>
                  </a:buClr>
                </a:pPr>
                <a:endParaRPr sz="11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94761"/>
                <a:ext cx="3792539" cy="2640275"/>
              </a:xfrm>
              <a:prstGeom prst="rect">
                <a:avLst/>
              </a:prstGeom>
              <a:blipFill rotWithShape="0">
                <a:blip r:embed="rId2"/>
                <a:stretch>
                  <a:fillRect l="-1768" t="-1386" r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818494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239395">
              <a:lnSpc>
                <a:spcPct val="106700"/>
              </a:lnSpc>
              <a:spcBef>
                <a:spcPts val="490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Decomposition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differences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raw </a:t>
            </a:r>
            <a:r>
              <a:rPr sz="1400" spc="-90" dirty="0">
                <a:solidFill>
                  <a:srgbClr val="CC0000"/>
                </a:solidFill>
                <a:latin typeface="Arial"/>
                <a:cs typeface="Arial"/>
              </a:rPr>
              <a:t>gender </a:t>
            </a:r>
            <a:r>
              <a:rPr sz="1400" spc="-114" dirty="0">
                <a:solidFill>
                  <a:srgbClr val="CC0000"/>
                </a:solidFill>
                <a:latin typeface="Arial"/>
                <a:cs typeface="Arial"/>
              </a:rPr>
              <a:t>wage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gap  between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1990 and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subsequent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14" dirty="0" smtClean="0">
                <a:solidFill>
                  <a:srgbClr val="CC0000"/>
                </a:solidFill>
                <a:latin typeface="Arial"/>
                <a:cs typeface="Arial"/>
              </a:rPr>
              <a:t>years</a:t>
            </a:r>
            <a:r>
              <a:rPr lang="en-US" sz="1400" spc="-114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</a:p>
          <a:p>
            <a:pPr marL="107950" marR="239395">
              <a:lnSpc>
                <a:spcPct val="106700"/>
              </a:lnSpc>
              <a:spcBef>
                <a:spcPts val="490"/>
              </a:spcBef>
            </a:pPr>
            <a:r>
              <a:rPr lang="en-US" sz="1400" spc="-114" dirty="0" smtClean="0">
                <a:solidFill>
                  <a:srgbClr val="CC0000"/>
                </a:solidFill>
                <a:latin typeface="Arial"/>
                <a:cs typeface="Arial"/>
              </a:rPr>
              <a:t>→ points to devaluation rather than sorting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3450" y="1307494"/>
            <a:ext cx="2927421" cy="207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029969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25" dirty="0">
                <a:solidFill>
                  <a:srgbClr val="8E0000"/>
                </a:solidFill>
                <a:latin typeface="Arial"/>
                <a:cs typeface="Arial"/>
              </a:rPr>
              <a:t>Gender </a:t>
            </a:r>
            <a:r>
              <a:rPr sz="600" spc="-30" dirty="0">
                <a:solidFill>
                  <a:srgbClr val="8E0000"/>
                </a:solidFill>
                <a:latin typeface="Arial"/>
                <a:cs typeface="Arial"/>
              </a:rPr>
              <a:t>wage </a:t>
            </a:r>
            <a:r>
              <a:rPr sz="600" spc="-20" dirty="0">
                <a:solidFill>
                  <a:srgbClr val="8E0000"/>
                </a:solidFill>
                <a:latin typeface="Arial"/>
                <a:cs typeface="Arial"/>
              </a:rPr>
              <a:t>gap</a:t>
            </a:r>
            <a:r>
              <a:rPr sz="600" spc="2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evolution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" y="366928"/>
            <a:ext cx="4514850" cy="111312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606425">
              <a:lnSpc>
                <a:spcPct val="106700"/>
              </a:lnSpc>
              <a:spcBef>
                <a:spcPts val="490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Decomposition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differences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GWG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between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same 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workers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given </a:t>
            </a:r>
            <a:r>
              <a:rPr sz="1400" spc="-100" dirty="0">
                <a:solidFill>
                  <a:srgbClr val="CC0000"/>
                </a:solidFill>
                <a:latin typeface="Arial"/>
                <a:cs typeface="Arial"/>
              </a:rPr>
              <a:t>year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five </a:t>
            </a:r>
            <a:r>
              <a:rPr sz="1400" spc="-114" dirty="0">
                <a:solidFill>
                  <a:srgbClr val="CC0000"/>
                </a:solidFill>
                <a:latin typeface="Arial"/>
                <a:cs typeface="Arial"/>
              </a:rPr>
              <a:t>years</a:t>
            </a:r>
            <a:r>
              <a:rPr sz="1400" spc="-1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CC0000"/>
                </a:solidFill>
                <a:latin typeface="Arial"/>
                <a:cs typeface="Arial"/>
              </a:rPr>
              <a:t>later</a:t>
            </a:r>
            <a:r>
              <a:rPr lang="en-US" sz="1400" spc="-25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</a:p>
          <a:p>
            <a:pPr marL="107950" marR="606425">
              <a:lnSpc>
                <a:spcPct val="106700"/>
              </a:lnSpc>
              <a:spcBef>
                <a:spcPts val="490"/>
              </a:spcBef>
            </a:pPr>
            <a:r>
              <a:rPr lang="en-US" sz="1400" spc="-114" dirty="0" smtClean="0">
                <a:solidFill>
                  <a:srgbClr val="CC0000"/>
                </a:solidFill>
                <a:latin typeface="Arial"/>
                <a:cs typeface="Arial"/>
              </a:rPr>
              <a:t>→  points to devaluation in early period and a reversal later</a:t>
            </a:r>
            <a:endParaRPr lang="en-US" sz="1400" dirty="0">
              <a:latin typeface="Arial"/>
              <a:cs typeface="Arial"/>
            </a:endParaRPr>
          </a:p>
          <a:p>
            <a:pPr marL="107950" marR="606425">
              <a:lnSpc>
                <a:spcPct val="106700"/>
              </a:lnSpc>
              <a:spcBef>
                <a:spcPts val="49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0386" y="1273175"/>
            <a:ext cx="2927421" cy="207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162560">
              <a:lnSpc>
                <a:spcPct val="106700"/>
              </a:lnSpc>
              <a:spcBef>
                <a:spcPts val="490"/>
              </a:spcBef>
            </a:pP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Movements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within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in-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out-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selected</a:t>
            </a:r>
            <a:r>
              <a:rPr sz="1400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sub-periods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8877" y="945413"/>
            <a:ext cx="3110439" cy="2437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7848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292100">
              <a:lnSpc>
                <a:spcPct val="106700"/>
              </a:lnSpc>
              <a:spcBef>
                <a:spcPts val="490"/>
              </a:spcBef>
            </a:pP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Occupational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structure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25" dirty="0">
                <a:solidFill>
                  <a:srgbClr val="CC0000"/>
                </a:solidFill>
                <a:latin typeface="Arial"/>
                <a:cs typeface="Arial"/>
              </a:rPr>
              <a:t>wages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January 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1990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71" y="961751"/>
            <a:ext cx="3499252" cy="2197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Объект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78611"/>
              </p:ext>
            </p:extLst>
          </p:nvPr>
        </p:nvGraphicFramePr>
        <p:xfrm>
          <a:off x="3829050" y="915612"/>
          <a:ext cx="689598" cy="58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Презентация" showAsIcon="1" r:id="rId4" imgW="914400" imgH="771480" progId="PowerPoint.Show.12">
                  <p:embed/>
                </p:oleObj>
              </mc:Choice>
              <mc:Fallback>
                <p:oleObj name="Презентация" showAsIcon="1" r:id="rId4" imgW="914400" imgH="771480" progId="PowerPoint.Show.12">
                  <p:embed/>
                  <p:pic>
                    <p:nvPicPr>
                      <p:cNvPr id="14" name="Объект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9050" y="915612"/>
                        <a:ext cx="689598" cy="58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Devaluation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vs.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queuing</a:t>
            </a:r>
            <a:r>
              <a:rPr sz="14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279" y="739775"/>
            <a:ext cx="3990760" cy="259686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" marR="257810" indent="-171450">
              <a:lnSpc>
                <a:spcPts val="1200"/>
              </a:lnSpc>
              <a:spcBef>
                <a:spcPts val="229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Queuing </a:t>
            </a:r>
            <a:r>
              <a:rPr sz="1100" spc="-45" dirty="0">
                <a:latin typeface="Arial"/>
                <a:cs typeface="Arial"/>
              </a:rPr>
              <a:t>view: </a:t>
            </a:r>
            <a:r>
              <a:rPr sz="1100" spc="-40" dirty="0">
                <a:latin typeface="Arial"/>
                <a:cs typeface="Arial"/>
              </a:rPr>
              <a:t>occupations’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60" dirty="0">
                <a:latin typeface="Arial"/>
                <a:cs typeface="Arial"/>
              </a:rPr>
              <a:t>level </a:t>
            </a:r>
            <a:r>
              <a:rPr sz="1100" spc="-35" dirty="0" smtClean="0">
                <a:latin typeface="Arial"/>
                <a:cs typeface="Arial"/>
              </a:rPr>
              <a:t>affect</a:t>
            </a:r>
            <a:r>
              <a:rPr lang="en-US" sz="1100" spc="-35" dirty="0" smtClean="0">
                <a:latin typeface="Arial"/>
                <a:cs typeface="Arial"/>
              </a:rPr>
              <a:t> </a:t>
            </a:r>
            <a:r>
              <a:rPr sz="1100" spc="-15" dirty="0" smtClean="0">
                <a:latin typeface="Arial"/>
                <a:cs typeface="Arial"/>
              </a:rPr>
              <a:t>their </a:t>
            </a:r>
            <a:r>
              <a:rPr sz="1100" spc="-75" dirty="0">
                <a:latin typeface="Arial"/>
                <a:cs typeface="Arial"/>
              </a:rPr>
              <a:t>gender  </a:t>
            </a:r>
            <a:r>
              <a:rPr sz="1100" spc="-40" dirty="0">
                <a:latin typeface="Arial"/>
                <a:cs typeface="Arial"/>
              </a:rPr>
              <a:t>composition </a:t>
            </a:r>
            <a:r>
              <a:rPr sz="1100" spc="-55" dirty="0">
                <a:latin typeface="Arial"/>
                <a:cs typeface="Arial"/>
              </a:rPr>
              <a:t>(Reskin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Roos,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1990)</a:t>
            </a:r>
            <a:endParaRPr sz="1100" dirty="0">
              <a:latin typeface="Arial"/>
              <a:cs typeface="Arial"/>
            </a:endParaRPr>
          </a:p>
          <a:p>
            <a:pPr marL="461010" marR="36957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5" dirty="0">
                <a:latin typeface="Arial"/>
                <a:cs typeface="Arial"/>
              </a:rPr>
              <a:t>Everyone </a:t>
            </a:r>
            <a:r>
              <a:rPr sz="1000" spc="-50" dirty="0" smtClean="0">
                <a:latin typeface="Arial"/>
                <a:cs typeface="Arial"/>
              </a:rPr>
              <a:t>prefer</a:t>
            </a:r>
            <a:r>
              <a:rPr lang="de-DE" sz="1000" spc="-50" dirty="0" smtClean="0">
                <a:latin typeface="Arial"/>
                <a:cs typeface="Arial"/>
              </a:rPr>
              <a:t>s</a:t>
            </a:r>
            <a:r>
              <a:rPr sz="1000" spc="-50" dirty="0" smtClean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45" dirty="0">
                <a:latin typeface="Arial"/>
                <a:cs typeface="Arial"/>
              </a:rPr>
              <a:t>work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15" dirty="0">
                <a:latin typeface="Arial"/>
                <a:cs typeface="Arial"/>
              </a:rPr>
              <a:t>better </a:t>
            </a:r>
            <a:r>
              <a:rPr sz="1000" spc="-40" dirty="0">
                <a:latin typeface="Arial"/>
                <a:cs typeface="Arial"/>
              </a:rPr>
              <a:t>paid occupations, </a:t>
            </a:r>
            <a:r>
              <a:rPr sz="1000" spc="-10" dirty="0">
                <a:latin typeface="Arial"/>
                <a:cs typeface="Arial"/>
              </a:rPr>
              <a:t>but  </a:t>
            </a:r>
            <a:r>
              <a:rPr sz="1000" spc="-65" dirty="0">
                <a:latin typeface="Arial"/>
                <a:cs typeface="Arial"/>
              </a:rPr>
              <a:t>employers </a:t>
            </a:r>
            <a:r>
              <a:rPr sz="1000" spc="-50" dirty="0">
                <a:latin typeface="Arial"/>
                <a:cs typeface="Arial"/>
              </a:rPr>
              <a:t>prefer </a:t>
            </a:r>
            <a:r>
              <a:rPr sz="1000" spc="-70" dirty="0">
                <a:latin typeface="Arial"/>
                <a:cs typeface="Arial"/>
              </a:rPr>
              <a:t>men</a:t>
            </a:r>
            <a:endParaRPr sz="1000" dirty="0">
              <a:latin typeface="Arial"/>
              <a:cs typeface="Arial"/>
            </a:endParaRPr>
          </a:p>
          <a:p>
            <a:pPr marL="461010" marR="152400" indent="-171450" algn="just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25" dirty="0">
                <a:latin typeface="Arial"/>
                <a:cs typeface="Arial"/>
              </a:rPr>
              <a:t>Discrimination </a:t>
            </a:r>
            <a:r>
              <a:rPr sz="1000" spc="-50" dirty="0">
                <a:latin typeface="Arial"/>
                <a:cs typeface="Arial"/>
              </a:rPr>
              <a:t>occurs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75" dirty="0">
                <a:latin typeface="Arial"/>
                <a:cs typeface="Arial"/>
              </a:rPr>
              <a:t>process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hiring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50" dirty="0">
                <a:latin typeface="Arial"/>
                <a:cs typeface="Arial"/>
              </a:rPr>
              <a:t>placement  </a:t>
            </a:r>
            <a:endParaRPr lang="en-US" sz="1000" spc="-50" dirty="0" smtClean="0">
              <a:latin typeface="Arial"/>
              <a:cs typeface="Arial"/>
            </a:endParaRPr>
          </a:p>
          <a:p>
            <a:pPr marL="461010" marR="152400" indent="-171450" algn="just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5" dirty="0" smtClean="0">
                <a:latin typeface="Arial"/>
                <a:cs typeface="Arial"/>
              </a:rPr>
              <a:t>As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0" dirty="0">
                <a:latin typeface="Arial"/>
                <a:cs typeface="Arial"/>
              </a:rPr>
              <a:t>result, </a:t>
            </a:r>
            <a:r>
              <a:rPr sz="1000" spc="-70" dirty="0">
                <a:latin typeface="Arial"/>
                <a:cs typeface="Arial"/>
              </a:rPr>
              <a:t>women </a:t>
            </a:r>
            <a:r>
              <a:rPr sz="1000" spc="-35" dirty="0">
                <a:latin typeface="Arial"/>
                <a:cs typeface="Arial"/>
              </a:rPr>
              <a:t>cluster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40" dirty="0">
                <a:latin typeface="Arial"/>
                <a:cs typeface="Arial"/>
              </a:rPr>
              <a:t>occupations </a:t>
            </a:r>
            <a:r>
              <a:rPr sz="1000" spc="-30" dirty="0">
                <a:latin typeface="Arial"/>
                <a:cs typeface="Arial"/>
              </a:rPr>
              <a:t>offering relatively  </a:t>
            </a:r>
            <a:r>
              <a:rPr sz="1000" spc="-55" dirty="0">
                <a:latin typeface="Arial"/>
                <a:cs typeface="Arial"/>
              </a:rPr>
              <a:t>lower </a:t>
            </a:r>
            <a:r>
              <a:rPr sz="1000" spc="-85" dirty="0">
                <a:latin typeface="Arial"/>
                <a:cs typeface="Arial"/>
              </a:rPr>
              <a:t>wage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15" dirty="0">
                <a:latin typeface="Arial"/>
                <a:cs typeface="Arial"/>
              </a:rPr>
              <a:t>its </a:t>
            </a:r>
            <a:r>
              <a:rPr sz="1000" spc="-25" dirty="0">
                <a:latin typeface="Arial"/>
                <a:cs typeface="Arial"/>
              </a:rPr>
              <a:t>skills’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requirements</a:t>
            </a:r>
            <a:endParaRPr sz="1000" dirty="0">
              <a:latin typeface="Arial"/>
              <a:cs typeface="Arial"/>
            </a:endParaRPr>
          </a:p>
          <a:p>
            <a:pPr marL="184150" marR="158750" indent="-171450">
              <a:lnSpc>
                <a:spcPts val="1200"/>
              </a:lnSpc>
              <a:spcBef>
                <a:spcPts val="8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Devaluation </a:t>
            </a:r>
            <a:r>
              <a:rPr sz="1100" spc="-45" dirty="0">
                <a:latin typeface="Arial"/>
                <a:cs typeface="Arial"/>
              </a:rPr>
              <a:t>view: </a:t>
            </a:r>
            <a:r>
              <a:rPr lang="de-DE" sz="1100" spc="-105" dirty="0" err="1" smtClean="0">
                <a:latin typeface="Arial"/>
                <a:cs typeface="Arial"/>
              </a:rPr>
              <a:t>gender</a:t>
            </a:r>
            <a:r>
              <a:rPr sz="1100" spc="-105" dirty="0" smtClean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composition </a:t>
            </a:r>
            <a:r>
              <a:rPr sz="1100" spc="-50" dirty="0">
                <a:latin typeface="Arial"/>
                <a:cs typeface="Arial"/>
              </a:rPr>
              <a:t>affects </a:t>
            </a:r>
            <a:r>
              <a:rPr sz="1100" spc="-40" dirty="0">
                <a:latin typeface="Arial"/>
                <a:cs typeface="Arial"/>
              </a:rPr>
              <a:t>occupations’ </a:t>
            </a:r>
            <a:r>
              <a:rPr sz="1100" spc="-75" dirty="0">
                <a:latin typeface="Arial"/>
                <a:cs typeface="Arial"/>
              </a:rPr>
              <a:t>pay  </a:t>
            </a:r>
            <a:r>
              <a:rPr sz="1100" spc="-40" dirty="0">
                <a:latin typeface="Arial"/>
                <a:cs typeface="Arial"/>
              </a:rPr>
              <a:t>(England, </a:t>
            </a:r>
            <a:r>
              <a:rPr sz="1100" spc="-55" dirty="0">
                <a:latin typeface="Arial"/>
                <a:cs typeface="Arial"/>
              </a:rPr>
              <a:t>1992; </a:t>
            </a:r>
            <a:r>
              <a:rPr sz="1100" spc="-85" dirty="0">
                <a:latin typeface="Arial"/>
                <a:cs typeface="Arial"/>
              </a:rPr>
              <a:t>Sorensen, </a:t>
            </a:r>
            <a:r>
              <a:rPr sz="1100" spc="-55" dirty="0">
                <a:latin typeface="Arial"/>
                <a:cs typeface="Arial"/>
              </a:rPr>
              <a:t>1994; </a:t>
            </a:r>
            <a:r>
              <a:rPr sz="1100" spc="-45" dirty="0">
                <a:latin typeface="Arial"/>
                <a:cs typeface="Arial"/>
              </a:rPr>
              <a:t>Steinberg,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2001)</a:t>
            </a:r>
            <a:endParaRPr sz="1100" dirty="0">
              <a:latin typeface="Arial"/>
              <a:cs typeface="Arial"/>
            </a:endParaRPr>
          </a:p>
          <a:p>
            <a:pPr marL="461010" marR="12065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55" dirty="0">
                <a:latin typeface="Arial"/>
                <a:cs typeface="Arial"/>
              </a:rPr>
              <a:t>Decisions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55" dirty="0">
                <a:latin typeface="Arial"/>
                <a:cs typeface="Arial"/>
              </a:rPr>
              <a:t>employers’ </a:t>
            </a:r>
            <a:r>
              <a:rPr sz="1000" spc="-25" dirty="0">
                <a:latin typeface="Arial"/>
                <a:cs typeface="Arial"/>
              </a:rPr>
              <a:t>about the </a:t>
            </a:r>
            <a:r>
              <a:rPr sz="1000" spc="-35" dirty="0">
                <a:latin typeface="Arial"/>
                <a:cs typeface="Arial"/>
              </a:rPr>
              <a:t>relative </a:t>
            </a:r>
            <a:r>
              <a:rPr sz="1000" spc="-65" dirty="0">
                <a:latin typeface="Arial"/>
                <a:cs typeface="Arial"/>
              </a:rPr>
              <a:t>pay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65" dirty="0">
                <a:latin typeface="Arial"/>
                <a:cs typeface="Arial"/>
              </a:rPr>
              <a:t>more  </a:t>
            </a:r>
            <a:r>
              <a:rPr sz="1000" spc="-45" dirty="0">
                <a:latin typeface="Arial"/>
                <a:cs typeface="Arial"/>
              </a:rPr>
              <a:t>feminized </a:t>
            </a:r>
            <a:r>
              <a:rPr sz="1000" spc="-40" dirty="0">
                <a:latin typeface="Arial"/>
                <a:cs typeface="Arial"/>
              </a:rPr>
              <a:t>occupations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45" dirty="0">
                <a:latin typeface="Arial"/>
                <a:cs typeface="Arial"/>
              </a:rPr>
              <a:t>affected </a:t>
            </a:r>
            <a:r>
              <a:rPr sz="1000" spc="-60" dirty="0">
                <a:latin typeface="Arial"/>
                <a:cs typeface="Arial"/>
              </a:rPr>
              <a:t>by gender bias </a:t>
            </a:r>
            <a:r>
              <a:rPr sz="1000" spc="-50" dirty="0">
                <a:latin typeface="Arial"/>
                <a:cs typeface="Arial"/>
              </a:rPr>
              <a:t>(Levanon </a:t>
            </a:r>
            <a:r>
              <a:rPr sz="1000" spc="-20" dirty="0">
                <a:latin typeface="Arial"/>
                <a:cs typeface="Arial"/>
              </a:rPr>
              <a:t>et  al.,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2009)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0" dirty="0">
                <a:latin typeface="Arial"/>
                <a:cs typeface="Arial"/>
              </a:rPr>
              <a:t>Employers </a:t>
            </a:r>
            <a:r>
              <a:rPr sz="1000" spc="-55" dirty="0">
                <a:latin typeface="Arial"/>
                <a:cs typeface="Arial"/>
              </a:rPr>
              <a:t>value </a:t>
            </a:r>
            <a:r>
              <a:rPr sz="1000" spc="-90" dirty="0">
                <a:latin typeface="Arial"/>
                <a:cs typeface="Arial"/>
              </a:rPr>
              <a:t>less </a:t>
            </a:r>
            <a:r>
              <a:rPr sz="1000" spc="-45" dirty="0">
                <a:latin typeface="Arial"/>
                <a:cs typeface="Arial"/>
              </a:rPr>
              <a:t>work </a:t>
            </a:r>
            <a:r>
              <a:rPr sz="1000" spc="-70" dirty="0">
                <a:latin typeface="Arial"/>
                <a:cs typeface="Arial"/>
              </a:rPr>
              <a:t>done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65" dirty="0">
                <a:latin typeface="Arial"/>
                <a:cs typeface="Arial"/>
              </a:rPr>
              <a:t>more </a:t>
            </a:r>
            <a:r>
              <a:rPr sz="1000" spc="-45" dirty="0">
                <a:latin typeface="Arial"/>
                <a:cs typeface="Arial"/>
              </a:rPr>
              <a:t>feminized </a:t>
            </a:r>
            <a:r>
              <a:rPr sz="1000" spc="-40" dirty="0">
                <a:latin typeface="Arial"/>
                <a:cs typeface="Arial"/>
              </a:rPr>
              <a:t>occupations 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50" dirty="0">
                <a:latin typeface="Arial"/>
                <a:cs typeface="Arial"/>
              </a:rPr>
              <a:t>consequently </a:t>
            </a:r>
            <a:r>
              <a:rPr sz="1000" spc="-55" dirty="0">
                <a:latin typeface="Arial"/>
                <a:cs typeface="Arial"/>
              </a:rPr>
              <a:t>set lower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wages.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8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40" dirty="0">
                <a:latin typeface="Arial"/>
                <a:cs typeface="Arial"/>
              </a:rPr>
              <a:t>It </a:t>
            </a:r>
            <a:r>
              <a:rPr sz="1100" spc="-15" dirty="0">
                <a:latin typeface="Arial"/>
                <a:cs typeface="Arial"/>
              </a:rPr>
              <a:t>might </a:t>
            </a:r>
            <a:r>
              <a:rPr sz="1100" spc="-80" dirty="0">
                <a:latin typeface="Arial"/>
                <a:cs typeface="Arial"/>
              </a:rPr>
              <a:t>be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both </a:t>
            </a:r>
            <a:r>
              <a:rPr sz="1100" spc="-95" dirty="0">
                <a:latin typeface="Arial"/>
                <a:cs typeface="Arial"/>
              </a:rPr>
              <a:t>processes </a:t>
            </a:r>
            <a:r>
              <a:rPr sz="1100" spc="-45" dirty="0">
                <a:latin typeface="Arial"/>
                <a:cs typeface="Arial"/>
              </a:rPr>
              <a:t>take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place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2184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28"/>
            <a:ext cx="4608195" cy="50712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292100">
              <a:lnSpc>
                <a:spcPct val="106700"/>
              </a:lnSpc>
              <a:spcBef>
                <a:spcPts val="490"/>
              </a:spcBef>
            </a:pP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Occupational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structure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125" dirty="0" smtClean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r>
              <a:rPr lang="en-US" sz="1400" spc="-125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0" dirty="0" smtClean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January 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2006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2650" y="1011244"/>
            <a:ext cx="3422894" cy="204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Limitations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next</a:t>
            </a:r>
            <a:r>
              <a:rPr sz="14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steps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" y="892175"/>
            <a:ext cx="3962400" cy="22616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285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25" dirty="0">
                <a:latin typeface="Arial"/>
                <a:cs typeface="Arial"/>
              </a:rPr>
              <a:t>Limitations</a:t>
            </a:r>
            <a:endParaRPr sz="11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30" dirty="0">
                <a:latin typeface="Arial"/>
                <a:cs typeface="Arial"/>
              </a:rPr>
              <a:t>External </a:t>
            </a:r>
            <a:r>
              <a:rPr sz="1000" spc="-15" dirty="0">
                <a:latin typeface="Arial"/>
                <a:cs typeface="Arial"/>
              </a:rPr>
              <a:t>validity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findings </a:t>
            </a:r>
            <a:r>
              <a:rPr sz="1000" spc="-55" dirty="0" smtClean="0">
                <a:latin typeface="Arial"/>
                <a:cs typeface="Arial"/>
              </a:rPr>
              <a:t>is</a:t>
            </a:r>
            <a:r>
              <a:rPr lang="en-US" sz="1000" spc="-55" dirty="0" smtClean="0">
                <a:latin typeface="Arial"/>
                <a:cs typeface="Arial"/>
              </a:rPr>
              <a:t> </a:t>
            </a:r>
            <a:r>
              <a:rPr sz="1000" spc="-145" dirty="0" smtClean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limited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25" dirty="0">
                <a:latin typeface="Arial"/>
                <a:cs typeface="Arial"/>
              </a:rPr>
              <a:t>High </a:t>
            </a:r>
            <a:r>
              <a:rPr sz="1000" spc="-40" dirty="0">
                <a:latin typeface="Arial"/>
                <a:cs typeface="Arial"/>
              </a:rPr>
              <a:t>importance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40" dirty="0">
                <a:latin typeface="Arial"/>
                <a:cs typeface="Arial"/>
              </a:rPr>
              <a:t>hirings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55" dirty="0">
                <a:latin typeface="Arial"/>
                <a:cs typeface="Arial"/>
              </a:rPr>
              <a:t>separations,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15" dirty="0">
                <a:latin typeface="Arial"/>
                <a:cs typeface="Arial"/>
              </a:rPr>
              <a:t>limited </a:t>
            </a:r>
            <a:r>
              <a:rPr sz="1000" spc="-75" dirty="0">
                <a:latin typeface="Arial"/>
                <a:cs typeface="Arial"/>
              </a:rPr>
              <a:t>scope </a:t>
            </a:r>
            <a:r>
              <a:rPr sz="1000" spc="-20" dirty="0" smtClean="0">
                <a:latin typeface="Arial"/>
                <a:cs typeface="Arial"/>
              </a:rPr>
              <a:t>for </a:t>
            </a:r>
            <a:r>
              <a:rPr sz="1000" spc="-55" dirty="0">
                <a:latin typeface="Arial"/>
                <a:cs typeface="Arial"/>
              </a:rPr>
              <a:t>analysing </a:t>
            </a:r>
            <a:r>
              <a:rPr sz="1000" spc="-70" dirty="0">
                <a:latin typeface="Arial"/>
                <a:cs typeface="Arial"/>
              </a:rPr>
              <a:t>career </a:t>
            </a:r>
            <a:r>
              <a:rPr sz="1000" spc="-45" dirty="0">
                <a:latin typeface="Arial"/>
                <a:cs typeface="Arial"/>
              </a:rPr>
              <a:t>paths </a:t>
            </a:r>
            <a:r>
              <a:rPr sz="1000" spc="-5" dirty="0">
                <a:latin typeface="Arial"/>
                <a:cs typeface="Arial"/>
              </a:rPr>
              <a:t>within </a:t>
            </a:r>
            <a:r>
              <a:rPr sz="1000" spc="-25" dirty="0">
                <a:latin typeface="Arial"/>
                <a:cs typeface="Arial"/>
              </a:rPr>
              <a:t>the</a:t>
            </a:r>
            <a:r>
              <a:rPr sz="1000" spc="-170" dirty="0">
                <a:latin typeface="Arial"/>
                <a:cs typeface="Arial"/>
              </a:rPr>
              <a:t> </a:t>
            </a:r>
            <a:r>
              <a:rPr lang="en-US" sz="1000" spc="-170" dirty="0" smtClean="0">
                <a:latin typeface="Arial"/>
                <a:cs typeface="Arial"/>
              </a:rPr>
              <a:t> </a:t>
            </a:r>
            <a:r>
              <a:rPr sz="1000" spc="-5" dirty="0" smtClean="0">
                <a:latin typeface="Arial"/>
                <a:cs typeface="Arial"/>
              </a:rPr>
              <a:t>firm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45" dirty="0">
                <a:latin typeface="Arial"/>
                <a:cs typeface="Arial"/>
              </a:rPr>
              <a:t>Lack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information </a:t>
            </a:r>
            <a:r>
              <a:rPr sz="1000" spc="-50" dirty="0">
                <a:latin typeface="Arial"/>
                <a:cs typeface="Arial"/>
              </a:rPr>
              <a:t>on </a:t>
            </a:r>
            <a:r>
              <a:rPr sz="1000" spc="-30" dirty="0">
                <a:latin typeface="Arial"/>
                <a:cs typeface="Arial"/>
              </a:rPr>
              <a:t>labour </a:t>
            </a:r>
            <a:r>
              <a:rPr sz="1000" spc="-40" dirty="0">
                <a:latin typeface="Arial"/>
                <a:cs typeface="Arial"/>
              </a:rPr>
              <a:t>market </a:t>
            </a:r>
            <a:r>
              <a:rPr sz="1000" spc="-20" dirty="0">
                <a:latin typeface="Arial"/>
                <a:cs typeface="Arial"/>
              </a:rPr>
              <a:t>situation </a:t>
            </a:r>
            <a:r>
              <a:rPr sz="1000" spc="-60" dirty="0">
                <a:latin typeface="Arial"/>
                <a:cs typeface="Arial"/>
              </a:rPr>
              <a:t>when </a:t>
            </a:r>
            <a:r>
              <a:rPr sz="1000" spc="-10" dirty="0" smtClean="0">
                <a:latin typeface="Arial"/>
                <a:cs typeface="Arial"/>
              </a:rPr>
              <a:t>not</a:t>
            </a:r>
            <a:r>
              <a:rPr lang="en-US" sz="1000" spc="-10" dirty="0" smtClean="0">
                <a:latin typeface="Arial"/>
                <a:cs typeface="Arial"/>
              </a:rPr>
              <a:t> </a:t>
            </a:r>
            <a:r>
              <a:rPr sz="1000" spc="-165" dirty="0" smtClean="0">
                <a:latin typeface="Arial"/>
                <a:cs typeface="Arial"/>
              </a:rPr>
              <a:t> </a:t>
            </a:r>
            <a:r>
              <a:rPr sz="1000" spc="-20" dirty="0" smtClean="0">
                <a:latin typeface="Arial"/>
                <a:cs typeface="Arial"/>
              </a:rPr>
              <a:t>in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25" dirty="0" smtClean="0">
                <a:latin typeface="Arial"/>
                <a:cs typeface="Arial"/>
              </a:rPr>
              <a:t>the</a:t>
            </a:r>
            <a:r>
              <a:rPr sz="1000" spc="45" dirty="0" smtClean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firm</a:t>
            </a:r>
            <a:endParaRPr sz="1000" dirty="0">
              <a:latin typeface="Arial"/>
              <a:cs typeface="Arial"/>
            </a:endParaRPr>
          </a:p>
          <a:p>
            <a:pPr marL="289560" marR="169545" indent="-277495" algn="just">
              <a:lnSpc>
                <a:spcPct val="106400"/>
              </a:lnSpc>
              <a:spcBef>
                <a:spcPts val="8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Next </a:t>
            </a:r>
            <a:r>
              <a:rPr sz="1100" spc="-75" dirty="0">
                <a:latin typeface="Arial"/>
                <a:cs typeface="Arial"/>
              </a:rPr>
              <a:t>steps </a:t>
            </a:r>
            <a:r>
              <a:rPr sz="1100" i="1" spc="-10" dirty="0" smtClean="0">
                <a:latin typeface="Arial"/>
                <a:cs typeface="Arial"/>
              </a:rPr>
              <a:t> </a:t>
            </a:r>
            <a:r>
              <a:rPr sz="1100" spc="-50" dirty="0" smtClean="0">
                <a:latin typeface="Arial"/>
                <a:cs typeface="Arial"/>
              </a:rPr>
              <a:t> </a:t>
            </a:r>
            <a:endParaRPr lang="en-US" sz="1100" spc="-50" dirty="0" smtClean="0">
              <a:latin typeface="Arial"/>
              <a:cs typeface="Arial"/>
            </a:endParaRPr>
          </a:p>
          <a:p>
            <a:pPr marL="438150" marR="169545" indent="-171450" algn="just">
              <a:lnSpc>
                <a:spcPct val="106400"/>
              </a:lnSpc>
              <a:spcBef>
                <a:spcPts val="11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0" dirty="0" smtClean="0">
                <a:latin typeface="Arial"/>
                <a:cs typeface="Arial"/>
              </a:rPr>
              <a:t>Analyze </a:t>
            </a:r>
            <a:r>
              <a:rPr sz="1000" spc="-40" dirty="0">
                <a:latin typeface="Arial"/>
                <a:cs typeface="Arial"/>
              </a:rPr>
              <a:t>hirings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55" dirty="0">
                <a:latin typeface="Arial"/>
                <a:cs typeface="Arial"/>
              </a:rPr>
              <a:t>separations </a:t>
            </a:r>
            <a:r>
              <a:rPr sz="1000" spc="-60" dirty="0">
                <a:latin typeface="Arial"/>
                <a:cs typeface="Arial"/>
              </a:rPr>
              <a:t>among </a:t>
            </a:r>
            <a:r>
              <a:rPr sz="1000" spc="-70" dirty="0">
                <a:latin typeface="Arial"/>
                <a:cs typeface="Arial"/>
              </a:rPr>
              <a:t>men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70" dirty="0">
                <a:latin typeface="Arial"/>
                <a:cs typeface="Arial"/>
              </a:rPr>
              <a:t>women </a:t>
            </a:r>
            <a:r>
              <a:rPr sz="1000" spc="-20" dirty="0">
                <a:latin typeface="Arial"/>
                <a:cs typeface="Arial"/>
              </a:rPr>
              <a:t>in  </a:t>
            </a:r>
            <a:r>
              <a:rPr sz="1000" spc="-30" dirty="0">
                <a:latin typeface="Arial"/>
                <a:cs typeface="Arial"/>
              </a:rPr>
              <a:t>combination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85" dirty="0">
                <a:latin typeface="Arial"/>
                <a:cs typeface="Arial"/>
              </a:rPr>
              <a:t>wage </a:t>
            </a:r>
            <a:r>
              <a:rPr sz="1000" spc="-75" dirty="0">
                <a:latin typeface="Arial"/>
                <a:cs typeface="Arial"/>
              </a:rPr>
              <a:t>changes </a:t>
            </a:r>
            <a:r>
              <a:rPr sz="1000" spc="-5" dirty="0">
                <a:latin typeface="Arial"/>
                <a:cs typeface="Arial"/>
              </a:rPr>
              <a:t>within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40" dirty="0" smtClean="0">
                <a:latin typeface="Arial"/>
                <a:cs typeface="Arial"/>
              </a:rPr>
              <a:t>occupations</a:t>
            </a:r>
            <a:endParaRPr lang="en-US" sz="1000" spc="-40" dirty="0" smtClean="0">
              <a:latin typeface="Arial"/>
              <a:cs typeface="Arial"/>
            </a:endParaRPr>
          </a:p>
          <a:p>
            <a:pPr marL="438150" marR="169545" indent="-171450" algn="just">
              <a:lnSpc>
                <a:spcPct val="106400"/>
              </a:lnSpc>
              <a:spcBef>
                <a:spcPts val="11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0" dirty="0" smtClean="0">
                <a:latin typeface="Arial"/>
                <a:cs typeface="Arial"/>
              </a:rPr>
              <a:t>Analyze </a:t>
            </a:r>
            <a:r>
              <a:rPr sz="1000" spc="-35" dirty="0">
                <a:latin typeface="Arial"/>
                <a:cs typeface="Arial"/>
              </a:rPr>
              <a:t>conditions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0" dirty="0">
                <a:latin typeface="Arial"/>
                <a:cs typeface="Arial"/>
              </a:rPr>
              <a:t>local labour </a:t>
            </a:r>
            <a:r>
              <a:rPr sz="1000" spc="-40" dirty="0">
                <a:latin typeface="Arial"/>
                <a:cs typeface="Arial"/>
              </a:rPr>
              <a:t>market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50" dirty="0">
                <a:latin typeface="Arial"/>
                <a:cs typeface="Arial"/>
              </a:rPr>
              <a:t>understand  </a:t>
            </a:r>
            <a:r>
              <a:rPr sz="1000" spc="-15" dirty="0">
                <a:latin typeface="Arial"/>
                <a:cs typeface="Arial"/>
              </a:rPr>
              <a:t>better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outside </a:t>
            </a:r>
            <a:r>
              <a:rPr sz="1000" spc="-35" dirty="0">
                <a:latin typeface="Arial"/>
                <a:cs typeface="Arial"/>
              </a:rPr>
              <a:t>options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70" dirty="0">
                <a:latin typeface="Arial"/>
                <a:cs typeface="Arial"/>
              </a:rPr>
              <a:t>men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70" dirty="0">
                <a:latin typeface="Arial"/>
                <a:cs typeface="Arial"/>
              </a:rPr>
              <a:t>women  </a:t>
            </a:r>
            <a:endParaRPr lang="en-US" sz="1000" spc="-70" dirty="0" smtClean="0">
              <a:latin typeface="Arial"/>
              <a:cs typeface="Arial"/>
            </a:endParaRPr>
          </a:p>
          <a:p>
            <a:pPr marL="438150" marR="169545" indent="-171450" algn="just">
              <a:lnSpc>
                <a:spcPct val="106400"/>
              </a:lnSpc>
              <a:spcBef>
                <a:spcPts val="11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30" dirty="0" smtClean="0">
                <a:latin typeface="Arial"/>
                <a:cs typeface="Arial"/>
              </a:rPr>
              <a:t>Distinguishing </a:t>
            </a:r>
            <a:r>
              <a:rPr sz="1000" spc="-60" dirty="0">
                <a:latin typeface="Arial"/>
                <a:cs typeface="Arial"/>
              </a:rPr>
              <a:t>between </a:t>
            </a:r>
            <a:r>
              <a:rPr sz="1000" spc="-35" dirty="0">
                <a:latin typeface="Arial"/>
                <a:cs typeface="Arial"/>
              </a:rPr>
              <a:t>Devaluation </a:t>
            </a:r>
            <a:r>
              <a:rPr sz="1000" spc="-55" dirty="0">
                <a:latin typeface="Arial"/>
                <a:cs typeface="Arial"/>
              </a:rPr>
              <a:t>vs. </a:t>
            </a:r>
            <a:r>
              <a:rPr sz="1000" spc="-50" dirty="0">
                <a:latin typeface="Arial"/>
                <a:cs typeface="Arial"/>
              </a:rPr>
              <a:t>Queuing view </a:t>
            </a:r>
            <a:r>
              <a:rPr sz="1000" spc="10" dirty="0" smtClean="0">
                <a:latin typeface="Arial"/>
                <a:cs typeface="Arial"/>
              </a:rPr>
              <a:t>to </a:t>
            </a:r>
            <a:r>
              <a:rPr sz="1000" spc="-45" dirty="0">
                <a:latin typeface="Arial"/>
                <a:cs typeface="Arial"/>
              </a:rPr>
              <a:t>explain </a:t>
            </a:r>
            <a:r>
              <a:rPr sz="1000" spc="-65" dirty="0">
                <a:latin typeface="Arial"/>
                <a:cs typeface="Arial"/>
              </a:rPr>
              <a:t>decreasing </a:t>
            </a:r>
            <a:r>
              <a:rPr sz="1000" spc="-35" dirty="0">
                <a:latin typeface="Arial"/>
                <a:cs typeface="Arial"/>
              </a:rPr>
              <a:t>relative </a:t>
            </a:r>
            <a:r>
              <a:rPr sz="1000" spc="-95" dirty="0">
                <a:latin typeface="Arial"/>
                <a:cs typeface="Arial"/>
              </a:rPr>
              <a:t>wages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65" dirty="0">
                <a:latin typeface="Arial"/>
                <a:cs typeface="Arial"/>
              </a:rPr>
              <a:t>more </a:t>
            </a:r>
            <a:r>
              <a:rPr sz="1000" spc="-45" dirty="0">
                <a:latin typeface="Arial"/>
                <a:cs typeface="Arial"/>
              </a:rPr>
              <a:t>feminized  </a:t>
            </a:r>
            <a:r>
              <a:rPr sz="1000" spc="-40" dirty="0">
                <a:latin typeface="Arial"/>
                <a:cs typeface="Arial"/>
              </a:rPr>
              <a:t>occupations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Devaluation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vs.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queuing</a:t>
            </a:r>
            <a:r>
              <a:rPr sz="14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279" y="739775"/>
            <a:ext cx="3990760" cy="259686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" marR="257810" indent="-171450">
              <a:lnSpc>
                <a:spcPts val="1200"/>
              </a:lnSpc>
              <a:spcBef>
                <a:spcPts val="229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Queuing </a:t>
            </a:r>
            <a:r>
              <a:rPr sz="1100" spc="-45" dirty="0">
                <a:latin typeface="Arial"/>
                <a:cs typeface="Arial"/>
              </a:rPr>
              <a:t>view: </a:t>
            </a:r>
            <a:r>
              <a:rPr sz="1100" spc="-40" dirty="0">
                <a:latin typeface="Arial"/>
                <a:cs typeface="Arial"/>
              </a:rPr>
              <a:t>occupations’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60" dirty="0">
                <a:latin typeface="Arial"/>
                <a:cs typeface="Arial"/>
              </a:rPr>
              <a:t>level </a:t>
            </a:r>
            <a:r>
              <a:rPr sz="1100" spc="-35" dirty="0" smtClean="0">
                <a:latin typeface="Arial"/>
                <a:cs typeface="Arial"/>
              </a:rPr>
              <a:t>affect</a:t>
            </a:r>
            <a:r>
              <a:rPr lang="en-US" sz="1100" spc="-35" dirty="0" smtClean="0">
                <a:latin typeface="Arial"/>
                <a:cs typeface="Arial"/>
              </a:rPr>
              <a:t> </a:t>
            </a:r>
            <a:r>
              <a:rPr sz="1100" spc="-15" dirty="0" smtClean="0">
                <a:latin typeface="Arial"/>
                <a:cs typeface="Arial"/>
              </a:rPr>
              <a:t>their </a:t>
            </a:r>
            <a:r>
              <a:rPr sz="1100" spc="-75" dirty="0">
                <a:latin typeface="Arial"/>
                <a:cs typeface="Arial"/>
              </a:rPr>
              <a:t>gender  </a:t>
            </a:r>
            <a:r>
              <a:rPr sz="1100" spc="-40" dirty="0">
                <a:latin typeface="Arial"/>
                <a:cs typeface="Arial"/>
              </a:rPr>
              <a:t>composition </a:t>
            </a:r>
            <a:r>
              <a:rPr sz="1100" spc="-55" dirty="0">
                <a:latin typeface="Arial"/>
                <a:cs typeface="Arial"/>
              </a:rPr>
              <a:t>(Reskin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Roos,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1990)</a:t>
            </a:r>
            <a:endParaRPr sz="1100" dirty="0">
              <a:latin typeface="Arial"/>
              <a:cs typeface="Arial"/>
            </a:endParaRPr>
          </a:p>
          <a:p>
            <a:pPr marL="461010" marR="36957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5" dirty="0">
                <a:latin typeface="Arial"/>
                <a:cs typeface="Arial"/>
              </a:rPr>
              <a:t>Everyone </a:t>
            </a:r>
            <a:r>
              <a:rPr sz="1000" spc="-50" dirty="0" smtClean="0">
                <a:latin typeface="Arial"/>
                <a:cs typeface="Arial"/>
              </a:rPr>
              <a:t>prefer</a:t>
            </a:r>
            <a:r>
              <a:rPr lang="de-DE" sz="1000" spc="-50" dirty="0" smtClean="0">
                <a:latin typeface="Arial"/>
                <a:cs typeface="Arial"/>
              </a:rPr>
              <a:t>s</a:t>
            </a:r>
            <a:r>
              <a:rPr sz="1000" spc="-50" dirty="0" smtClean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45" dirty="0">
                <a:latin typeface="Arial"/>
                <a:cs typeface="Arial"/>
              </a:rPr>
              <a:t>work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15" dirty="0">
                <a:latin typeface="Arial"/>
                <a:cs typeface="Arial"/>
              </a:rPr>
              <a:t>better </a:t>
            </a:r>
            <a:r>
              <a:rPr sz="1000" spc="-40" dirty="0">
                <a:latin typeface="Arial"/>
                <a:cs typeface="Arial"/>
              </a:rPr>
              <a:t>paid occupations, </a:t>
            </a:r>
            <a:r>
              <a:rPr sz="1000" spc="-10" dirty="0">
                <a:latin typeface="Arial"/>
                <a:cs typeface="Arial"/>
              </a:rPr>
              <a:t>but  </a:t>
            </a:r>
            <a:r>
              <a:rPr sz="1000" spc="-65" dirty="0">
                <a:latin typeface="Arial"/>
                <a:cs typeface="Arial"/>
              </a:rPr>
              <a:t>employers </a:t>
            </a:r>
            <a:r>
              <a:rPr sz="1000" spc="-50" dirty="0">
                <a:latin typeface="Arial"/>
                <a:cs typeface="Arial"/>
              </a:rPr>
              <a:t>prefer </a:t>
            </a:r>
            <a:r>
              <a:rPr sz="1000" spc="-70" dirty="0">
                <a:latin typeface="Arial"/>
                <a:cs typeface="Arial"/>
              </a:rPr>
              <a:t>men</a:t>
            </a:r>
            <a:endParaRPr sz="1000" dirty="0">
              <a:latin typeface="Arial"/>
              <a:cs typeface="Arial"/>
            </a:endParaRPr>
          </a:p>
          <a:p>
            <a:pPr marL="461010" marR="152400" indent="-171450" algn="just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25" dirty="0">
                <a:latin typeface="Arial"/>
                <a:cs typeface="Arial"/>
              </a:rPr>
              <a:t>Discrimination </a:t>
            </a:r>
            <a:r>
              <a:rPr sz="1000" spc="-50" dirty="0">
                <a:latin typeface="Arial"/>
                <a:cs typeface="Arial"/>
              </a:rPr>
              <a:t>occurs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75" dirty="0">
                <a:latin typeface="Arial"/>
                <a:cs typeface="Arial"/>
              </a:rPr>
              <a:t>process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hiring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50" dirty="0">
                <a:latin typeface="Arial"/>
                <a:cs typeface="Arial"/>
              </a:rPr>
              <a:t>placement  </a:t>
            </a:r>
            <a:endParaRPr lang="en-US" sz="1000" spc="-50" dirty="0" smtClean="0">
              <a:latin typeface="Arial"/>
              <a:cs typeface="Arial"/>
            </a:endParaRPr>
          </a:p>
          <a:p>
            <a:pPr marL="461010" marR="152400" indent="-171450" algn="just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5" dirty="0" smtClean="0">
                <a:latin typeface="Arial"/>
                <a:cs typeface="Arial"/>
              </a:rPr>
              <a:t>As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0" dirty="0">
                <a:latin typeface="Arial"/>
                <a:cs typeface="Arial"/>
              </a:rPr>
              <a:t>result, </a:t>
            </a:r>
            <a:r>
              <a:rPr sz="1000" spc="-70" dirty="0">
                <a:latin typeface="Arial"/>
                <a:cs typeface="Arial"/>
              </a:rPr>
              <a:t>women </a:t>
            </a:r>
            <a:r>
              <a:rPr sz="1000" spc="-35" dirty="0">
                <a:latin typeface="Arial"/>
                <a:cs typeface="Arial"/>
              </a:rPr>
              <a:t>cluster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40" dirty="0">
                <a:latin typeface="Arial"/>
                <a:cs typeface="Arial"/>
              </a:rPr>
              <a:t>occupations </a:t>
            </a:r>
            <a:r>
              <a:rPr sz="1000" spc="-30" dirty="0">
                <a:latin typeface="Arial"/>
                <a:cs typeface="Arial"/>
              </a:rPr>
              <a:t>offering relatively  </a:t>
            </a:r>
            <a:r>
              <a:rPr sz="1000" spc="-55" dirty="0">
                <a:latin typeface="Arial"/>
                <a:cs typeface="Arial"/>
              </a:rPr>
              <a:t>lower </a:t>
            </a:r>
            <a:r>
              <a:rPr sz="1000" spc="-85" dirty="0">
                <a:latin typeface="Arial"/>
                <a:cs typeface="Arial"/>
              </a:rPr>
              <a:t>wage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15" dirty="0">
                <a:latin typeface="Arial"/>
                <a:cs typeface="Arial"/>
              </a:rPr>
              <a:t>its </a:t>
            </a:r>
            <a:r>
              <a:rPr sz="1000" spc="-25" dirty="0">
                <a:latin typeface="Arial"/>
                <a:cs typeface="Arial"/>
              </a:rPr>
              <a:t>skills’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requirements</a:t>
            </a:r>
            <a:endParaRPr sz="1000" dirty="0">
              <a:latin typeface="Arial"/>
              <a:cs typeface="Arial"/>
            </a:endParaRPr>
          </a:p>
          <a:p>
            <a:pPr marL="184150" marR="158750" indent="-171450">
              <a:lnSpc>
                <a:spcPts val="1200"/>
              </a:lnSpc>
              <a:spcBef>
                <a:spcPts val="8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Devaluation </a:t>
            </a:r>
            <a:r>
              <a:rPr sz="1100" spc="-45" dirty="0">
                <a:latin typeface="Arial"/>
                <a:cs typeface="Arial"/>
              </a:rPr>
              <a:t>view: </a:t>
            </a:r>
            <a:r>
              <a:rPr lang="de-DE" sz="1100" spc="-105" dirty="0" err="1" smtClean="0">
                <a:latin typeface="Arial"/>
                <a:cs typeface="Arial"/>
              </a:rPr>
              <a:t>gender</a:t>
            </a:r>
            <a:r>
              <a:rPr sz="1100" spc="-105" dirty="0" smtClean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composition </a:t>
            </a:r>
            <a:r>
              <a:rPr sz="1100" spc="-50" dirty="0">
                <a:latin typeface="Arial"/>
                <a:cs typeface="Arial"/>
              </a:rPr>
              <a:t>affects </a:t>
            </a:r>
            <a:r>
              <a:rPr sz="1100" spc="-40" dirty="0">
                <a:latin typeface="Arial"/>
                <a:cs typeface="Arial"/>
              </a:rPr>
              <a:t>occupations’ </a:t>
            </a:r>
            <a:r>
              <a:rPr sz="1100" spc="-75" dirty="0">
                <a:latin typeface="Arial"/>
                <a:cs typeface="Arial"/>
              </a:rPr>
              <a:t>pay  </a:t>
            </a:r>
            <a:r>
              <a:rPr sz="1100" spc="-40" dirty="0">
                <a:latin typeface="Arial"/>
                <a:cs typeface="Arial"/>
              </a:rPr>
              <a:t>(England, </a:t>
            </a:r>
            <a:r>
              <a:rPr sz="1100" spc="-55" dirty="0">
                <a:latin typeface="Arial"/>
                <a:cs typeface="Arial"/>
              </a:rPr>
              <a:t>1992; </a:t>
            </a:r>
            <a:r>
              <a:rPr sz="1100" spc="-85" dirty="0">
                <a:latin typeface="Arial"/>
                <a:cs typeface="Arial"/>
              </a:rPr>
              <a:t>Sorensen, </a:t>
            </a:r>
            <a:r>
              <a:rPr sz="1100" spc="-55" dirty="0">
                <a:latin typeface="Arial"/>
                <a:cs typeface="Arial"/>
              </a:rPr>
              <a:t>1994; </a:t>
            </a:r>
            <a:r>
              <a:rPr sz="1100" spc="-45" dirty="0">
                <a:latin typeface="Arial"/>
                <a:cs typeface="Arial"/>
              </a:rPr>
              <a:t>Steinberg,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2001)</a:t>
            </a:r>
            <a:endParaRPr sz="1100" dirty="0">
              <a:latin typeface="Arial"/>
              <a:cs typeface="Arial"/>
            </a:endParaRPr>
          </a:p>
          <a:p>
            <a:pPr marL="461010" marR="12065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55" dirty="0">
                <a:latin typeface="Arial"/>
                <a:cs typeface="Arial"/>
              </a:rPr>
              <a:t>Decisions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55" dirty="0">
                <a:latin typeface="Arial"/>
                <a:cs typeface="Arial"/>
              </a:rPr>
              <a:t>employers’ </a:t>
            </a:r>
            <a:r>
              <a:rPr sz="1000" spc="-25" dirty="0">
                <a:latin typeface="Arial"/>
                <a:cs typeface="Arial"/>
              </a:rPr>
              <a:t>about the </a:t>
            </a:r>
            <a:r>
              <a:rPr sz="1000" spc="-35" dirty="0">
                <a:latin typeface="Arial"/>
                <a:cs typeface="Arial"/>
              </a:rPr>
              <a:t>relative </a:t>
            </a:r>
            <a:r>
              <a:rPr sz="1000" spc="-65" dirty="0">
                <a:latin typeface="Arial"/>
                <a:cs typeface="Arial"/>
              </a:rPr>
              <a:t>pay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65" dirty="0">
                <a:latin typeface="Arial"/>
                <a:cs typeface="Arial"/>
              </a:rPr>
              <a:t>more  </a:t>
            </a:r>
            <a:r>
              <a:rPr sz="1000" spc="-45" dirty="0">
                <a:latin typeface="Arial"/>
                <a:cs typeface="Arial"/>
              </a:rPr>
              <a:t>feminized </a:t>
            </a:r>
            <a:r>
              <a:rPr sz="1000" spc="-40" dirty="0">
                <a:latin typeface="Arial"/>
                <a:cs typeface="Arial"/>
              </a:rPr>
              <a:t>occupations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45" dirty="0">
                <a:latin typeface="Arial"/>
                <a:cs typeface="Arial"/>
              </a:rPr>
              <a:t>affected </a:t>
            </a:r>
            <a:r>
              <a:rPr sz="1000" spc="-60" dirty="0">
                <a:latin typeface="Arial"/>
                <a:cs typeface="Arial"/>
              </a:rPr>
              <a:t>by gender bias </a:t>
            </a:r>
            <a:r>
              <a:rPr sz="1000" spc="-50" dirty="0">
                <a:latin typeface="Arial"/>
                <a:cs typeface="Arial"/>
              </a:rPr>
              <a:t>(Levanon </a:t>
            </a:r>
            <a:r>
              <a:rPr sz="1000" spc="-20" dirty="0">
                <a:latin typeface="Arial"/>
                <a:cs typeface="Arial"/>
              </a:rPr>
              <a:t>et  al.,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2009)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000" spc="-60" dirty="0">
                <a:latin typeface="Arial"/>
                <a:cs typeface="Arial"/>
              </a:rPr>
              <a:t>Employers </a:t>
            </a:r>
            <a:r>
              <a:rPr sz="1000" spc="-55" dirty="0">
                <a:latin typeface="Arial"/>
                <a:cs typeface="Arial"/>
              </a:rPr>
              <a:t>value </a:t>
            </a:r>
            <a:r>
              <a:rPr sz="1000" spc="-90" dirty="0">
                <a:latin typeface="Arial"/>
                <a:cs typeface="Arial"/>
              </a:rPr>
              <a:t>less </a:t>
            </a:r>
            <a:r>
              <a:rPr sz="1000" spc="-45" dirty="0">
                <a:latin typeface="Arial"/>
                <a:cs typeface="Arial"/>
              </a:rPr>
              <a:t>work </a:t>
            </a:r>
            <a:r>
              <a:rPr sz="1000" spc="-70" dirty="0">
                <a:latin typeface="Arial"/>
                <a:cs typeface="Arial"/>
              </a:rPr>
              <a:t>done </a:t>
            </a:r>
            <a:r>
              <a:rPr sz="1000" spc="-20" dirty="0">
                <a:latin typeface="Arial"/>
                <a:cs typeface="Arial"/>
              </a:rPr>
              <a:t>in </a:t>
            </a:r>
            <a:r>
              <a:rPr sz="1000" spc="-65" dirty="0">
                <a:latin typeface="Arial"/>
                <a:cs typeface="Arial"/>
              </a:rPr>
              <a:t>more </a:t>
            </a:r>
            <a:r>
              <a:rPr sz="1000" spc="-45" dirty="0">
                <a:latin typeface="Arial"/>
                <a:cs typeface="Arial"/>
              </a:rPr>
              <a:t>feminized </a:t>
            </a:r>
            <a:r>
              <a:rPr sz="1000" spc="-40" dirty="0">
                <a:latin typeface="Arial"/>
                <a:cs typeface="Arial"/>
              </a:rPr>
              <a:t>occupations 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50" dirty="0">
                <a:latin typeface="Arial"/>
                <a:cs typeface="Arial"/>
              </a:rPr>
              <a:t>consequently </a:t>
            </a:r>
            <a:r>
              <a:rPr sz="1000" spc="-55" dirty="0">
                <a:latin typeface="Arial"/>
                <a:cs typeface="Arial"/>
              </a:rPr>
              <a:t>set lower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wages.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8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40" dirty="0">
                <a:latin typeface="Arial"/>
                <a:cs typeface="Arial"/>
              </a:rPr>
              <a:t>It </a:t>
            </a:r>
            <a:r>
              <a:rPr sz="1100" spc="-15" dirty="0">
                <a:latin typeface="Arial"/>
                <a:cs typeface="Arial"/>
              </a:rPr>
              <a:t>might </a:t>
            </a:r>
            <a:r>
              <a:rPr sz="1100" spc="-80" dirty="0">
                <a:latin typeface="Arial"/>
                <a:cs typeface="Arial"/>
              </a:rPr>
              <a:t>be </a:t>
            </a:r>
            <a:r>
              <a:rPr sz="1100" spc="10" dirty="0">
                <a:latin typeface="Arial"/>
                <a:cs typeface="Arial"/>
              </a:rPr>
              <a:t>that </a:t>
            </a:r>
            <a:r>
              <a:rPr sz="1100" spc="-15" dirty="0">
                <a:latin typeface="Arial"/>
                <a:cs typeface="Arial"/>
              </a:rPr>
              <a:t>both </a:t>
            </a:r>
            <a:r>
              <a:rPr sz="1100" spc="-95" dirty="0">
                <a:latin typeface="Arial"/>
                <a:cs typeface="Arial"/>
              </a:rPr>
              <a:t>processes </a:t>
            </a:r>
            <a:r>
              <a:rPr sz="1100" spc="-45" dirty="0">
                <a:latin typeface="Arial"/>
                <a:cs typeface="Arial"/>
              </a:rPr>
              <a:t>take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place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815975"/>
            <a:ext cx="4149090" cy="2215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95" dirty="0">
                <a:solidFill>
                  <a:srgbClr val="CC0000"/>
                </a:solidFill>
                <a:latin typeface="Arial"/>
                <a:cs typeface="Arial"/>
              </a:rPr>
              <a:t>Graphs </a:t>
            </a:r>
            <a:r>
              <a:rPr lang="en-US" spc="-80" dirty="0">
                <a:solidFill>
                  <a:srgbClr val="CC0000"/>
                </a:solidFill>
                <a:latin typeface="Arial"/>
                <a:cs typeface="Arial"/>
              </a:rPr>
              <a:t>by </a:t>
            </a:r>
            <a:r>
              <a:rPr lang="en-US" spc="-40" dirty="0">
                <a:solidFill>
                  <a:srgbClr val="CC0000"/>
                </a:solidFill>
                <a:latin typeface="Arial"/>
                <a:cs typeface="Arial"/>
              </a:rPr>
              <a:t>occupation: </a:t>
            </a:r>
            <a: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  <a:t/>
            </a:r>
            <a:b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  <a:t/>
            </a:r>
            <a:b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spc="-40" dirty="0" smtClean="0">
                <a:solidFill>
                  <a:srgbClr val="CC0000"/>
                </a:solidFill>
                <a:latin typeface="Arial"/>
                <a:cs typeface="Arial"/>
              </a:rPr>
              <a:t>stock </a:t>
            </a:r>
            <a:r>
              <a:rPr lang="en-US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lang="en-US" spc="-90" dirty="0">
                <a:solidFill>
                  <a:srgbClr val="CC0000"/>
                </a:solidFill>
                <a:latin typeface="Arial"/>
                <a:cs typeface="Arial"/>
              </a:rPr>
              <a:t>men </a:t>
            </a:r>
            <a:r>
              <a:rPr lang="en-US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lang="en-US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pc="-120" dirty="0" smtClean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br>
              <a:rPr lang="en-US" spc="-120" dirty="0" smtClean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spc="-70" dirty="0">
                <a:solidFill>
                  <a:srgbClr val="CC0000"/>
                </a:solidFill>
                <a:latin typeface="Arial"/>
                <a:cs typeface="Arial"/>
              </a:rPr>
              <a:t>female </a:t>
            </a:r>
            <a:r>
              <a:rPr lang="en-US" spc="-105" dirty="0" smtClean="0">
                <a:solidFill>
                  <a:srgbClr val="CC0000"/>
                </a:solidFill>
                <a:latin typeface="Arial"/>
                <a:cs typeface="Arial"/>
              </a:rPr>
              <a:t>shares </a:t>
            </a:r>
            <a:r>
              <a:rPr lang="en-US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pc="-45" dirty="0">
                <a:solidFill>
                  <a:srgbClr val="CC0000"/>
                </a:solidFill>
                <a:latin typeface="Arial"/>
                <a:cs typeface="Arial"/>
              </a:rPr>
              <a:t>relative</a:t>
            </a:r>
            <a:r>
              <a:rPr lang="en-US" spc="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pc="-125" dirty="0" smtClean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br>
              <a:rPr lang="en-US" spc="-125" dirty="0" smtClean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spc="-125" dirty="0">
                <a:solidFill>
                  <a:srgbClr val="CC0000"/>
                </a:solidFill>
                <a:latin typeface="Arial"/>
                <a:cs typeface="Arial"/>
              </a:rPr>
              <a:t/>
            </a:r>
            <a:br>
              <a:rPr lang="en-US" spc="-125" dirty="0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en-US" spc="-125" dirty="0" smtClean="0">
                <a:solidFill>
                  <a:srgbClr val="CC0000"/>
                </a:solidFill>
                <a:latin typeface="Arial"/>
                <a:cs typeface="Arial"/>
              </a:rPr>
              <a:t>turnover of men and women and GWG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0" dirty="0">
                <a:solidFill>
                  <a:srgbClr val="CC0000"/>
                </a:solidFill>
                <a:latin typeface="Arial"/>
                <a:cs typeface="Arial"/>
              </a:rPr>
              <a:t>Manager</a:t>
            </a:r>
            <a:r>
              <a:rPr lang="pl-PL" sz="1400" u="sng" spc="-70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40" dirty="0">
                <a:solidFill>
                  <a:srgbClr val="CC0000"/>
                </a:solidFill>
                <a:latin typeface="Arial"/>
                <a:cs typeface="Arial"/>
              </a:rPr>
              <a:t>stock </a:t>
            </a:r>
            <a:r>
              <a:rPr lang="en-US"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lang="en-US" sz="1400" spc="-90" dirty="0">
                <a:solidFill>
                  <a:srgbClr val="CC0000"/>
                </a:solidFill>
                <a:latin typeface="Arial"/>
                <a:cs typeface="Arial"/>
              </a:rPr>
              <a:t>men </a:t>
            </a:r>
            <a:r>
              <a:rPr lang="en-US" sz="1400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GWG in occupation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59D4EDC-C8BD-45C1-A60D-98CA032DD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" y="789075"/>
            <a:ext cx="3676650" cy="26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80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508473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0" dirty="0">
                <a:solidFill>
                  <a:srgbClr val="CC0000"/>
                </a:solidFill>
                <a:latin typeface="Arial"/>
                <a:cs typeface="Arial"/>
              </a:rPr>
              <a:t>Manager</a:t>
            </a:r>
            <a:r>
              <a:rPr lang="pl-PL" sz="1400" u="sng" spc="-70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70" dirty="0">
                <a:solidFill>
                  <a:srgbClr val="CC0000"/>
                </a:solidFill>
                <a:latin typeface="Arial"/>
                <a:cs typeface="Arial"/>
              </a:rPr>
              <a:t>female 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share</a:t>
            </a:r>
            <a:r>
              <a:rPr lang="pl-PL" sz="1400" spc="-105" dirty="0">
                <a:solidFill>
                  <a:srgbClr val="CC0000"/>
                </a:solidFill>
                <a:latin typeface="Arial"/>
                <a:cs typeface="Arial"/>
              </a:rPr>
              <a:t> in firm and in </a:t>
            </a:r>
            <a:r>
              <a:rPr lang="pl-PL" sz="1400" spc="-105" dirty="0" err="1">
                <a:solidFill>
                  <a:srgbClr val="CC0000"/>
                </a:solidFill>
                <a:latin typeface="Arial"/>
                <a:cs typeface="Arial"/>
              </a:rPr>
              <a:t>occupation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45" dirty="0">
                <a:solidFill>
                  <a:srgbClr val="CC0000"/>
                </a:solidFill>
                <a:latin typeface="Arial"/>
                <a:cs typeface="Arial"/>
              </a:rPr>
              <a:t>relative</a:t>
            </a:r>
            <a:r>
              <a:rPr lang="en-US" sz="1400" spc="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5" dirty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 of women and men (as 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comp</a:t>
            </a:r>
            <a:r>
              <a:rPr lang="de-DE" sz="1400" spc="-125" dirty="0" smtClean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red 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to average wage in firm)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6060602-EDDF-4163-B476-50837EE54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956567"/>
            <a:ext cx="3109543" cy="22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794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0" dirty="0">
                <a:solidFill>
                  <a:srgbClr val="CC0000"/>
                </a:solidFill>
                <a:latin typeface="Arial"/>
                <a:cs typeface="Arial"/>
              </a:rPr>
              <a:t>Manager</a:t>
            </a:r>
            <a:r>
              <a:rPr lang="pl-PL" sz="1400" u="sng" spc="-70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40" dirty="0" smtClean="0">
                <a:solidFill>
                  <a:srgbClr val="CC0000"/>
                </a:solidFill>
                <a:latin typeface="Arial"/>
                <a:cs typeface="Arial"/>
              </a:rPr>
              <a:t>turnover of men and women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 descr="Obraz zawierający zrzut ekranu&#10;&#10;Opis wygenerowany automatycznie">
            <a:extLst>
              <a:ext uri="{FF2B5EF4-FFF2-40B4-BE49-F238E27FC236}">
                <a16:creationId xmlns:a16="http://schemas.microsoft.com/office/drawing/2014/main" id="{E6584100-4C3D-41F9-9CE9-1AD7A576E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3" y="815975"/>
            <a:ext cx="3600450" cy="26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10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5" dirty="0">
                <a:solidFill>
                  <a:srgbClr val="CC0000"/>
                </a:solidFill>
                <a:latin typeface="Arial"/>
                <a:cs typeface="Arial"/>
              </a:rPr>
              <a:t>Engineer</a:t>
            </a:r>
            <a:r>
              <a:rPr lang="pl-PL" sz="1400" u="sng" spc="-75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40" dirty="0">
                <a:solidFill>
                  <a:srgbClr val="CC0000"/>
                </a:solidFill>
                <a:latin typeface="Arial"/>
                <a:cs typeface="Arial"/>
              </a:rPr>
              <a:t>stock </a:t>
            </a:r>
            <a:r>
              <a:rPr lang="en-US"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lang="en-US" sz="1400" spc="-90" dirty="0">
                <a:solidFill>
                  <a:srgbClr val="CC0000"/>
                </a:solidFill>
                <a:latin typeface="Arial"/>
                <a:cs typeface="Arial"/>
              </a:rPr>
              <a:t>men </a:t>
            </a:r>
            <a:r>
              <a:rPr lang="en-US" sz="1400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GWG in occupation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874DEE6-B663-4695-A3B5-50AC4D93C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" y="722145"/>
            <a:ext cx="3600450" cy="26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899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508473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5" dirty="0">
                <a:solidFill>
                  <a:srgbClr val="CC0000"/>
                </a:solidFill>
                <a:latin typeface="Arial"/>
                <a:cs typeface="Arial"/>
              </a:rPr>
              <a:t>Engineer</a:t>
            </a:r>
            <a:r>
              <a:rPr lang="pl-PL" sz="1400" u="sng" spc="-7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: </a:t>
            </a:r>
            <a:r>
              <a:rPr lang="en-US" sz="1400" spc="-70" dirty="0">
                <a:solidFill>
                  <a:srgbClr val="CC0000"/>
                </a:solidFill>
                <a:latin typeface="Arial"/>
                <a:cs typeface="Arial"/>
              </a:rPr>
              <a:t>female 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share</a:t>
            </a:r>
            <a:r>
              <a:rPr lang="pl-PL" sz="1400" spc="-105" dirty="0">
                <a:solidFill>
                  <a:srgbClr val="CC0000"/>
                </a:solidFill>
                <a:latin typeface="Arial"/>
                <a:cs typeface="Arial"/>
              </a:rPr>
              <a:t> in firm and in </a:t>
            </a:r>
            <a:r>
              <a:rPr lang="pl-PL" sz="1400" spc="-105" dirty="0" err="1">
                <a:solidFill>
                  <a:srgbClr val="CC0000"/>
                </a:solidFill>
                <a:latin typeface="Arial"/>
                <a:cs typeface="Arial"/>
              </a:rPr>
              <a:t>occupation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45" dirty="0">
                <a:solidFill>
                  <a:srgbClr val="CC0000"/>
                </a:solidFill>
                <a:latin typeface="Arial"/>
                <a:cs typeface="Arial"/>
              </a:rPr>
              <a:t>relative</a:t>
            </a:r>
            <a:r>
              <a:rPr lang="en-US" sz="1400" spc="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5" dirty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 of women and men (as 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comp</a:t>
            </a:r>
            <a:r>
              <a:rPr lang="de-DE" sz="1400" spc="-125" dirty="0" smtClean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red 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to average wage in firm)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138A364-E0B8-46C1-B9A5-42DFE3025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4" y="997447"/>
            <a:ext cx="3361372" cy="24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41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</a:t>
            </a:r>
            <a:r>
              <a:rPr lang="en-US" sz="600" spc="-20" dirty="0">
                <a:solidFill>
                  <a:srgbClr val="F2F2F2"/>
                </a:solidFill>
                <a:latin typeface="Arial"/>
                <a:cs typeface="Arial"/>
              </a:rPr>
              <a:t>h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293029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75" dirty="0">
                <a:solidFill>
                  <a:srgbClr val="CC0000"/>
                </a:solidFill>
                <a:latin typeface="Arial"/>
                <a:cs typeface="Arial"/>
              </a:rPr>
              <a:t>Engineer</a:t>
            </a:r>
            <a:r>
              <a:rPr lang="pl-PL" sz="1400" u="sng" spc="-75" dirty="0">
                <a:solidFill>
                  <a:srgbClr val="CC0000"/>
                </a:solidFill>
                <a:latin typeface="Arial"/>
                <a:cs typeface="Arial"/>
              </a:rPr>
              <a:t>s:</a:t>
            </a:r>
            <a:r>
              <a:rPr lang="pl-PL" sz="1400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40" dirty="0" smtClean="0">
                <a:solidFill>
                  <a:srgbClr val="CC0000"/>
                </a:solidFill>
                <a:latin typeface="Arial"/>
                <a:cs typeface="Arial"/>
              </a:rPr>
              <a:t>turnover of men and women </a:t>
            </a:r>
            <a:r>
              <a:rPr lang="en-US" sz="1400" spc="-80" dirty="0" smtClean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30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 descr="Obraz zawierający tekst, mapa&#10;&#10;Opis wygenerowany automatycznie">
            <a:extLst>
              <a:ext uri="{FF2B5EF4-FFF2-40B4-BE49-F238E27FC236}">
                <a16:creationId xmlns:a16="http://schemas.microsoft.com/office/drawing/2014/main" id="{E969908F-0239-4003-BB48-F1F78C63E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" y="739775"/>
            <a:ext cx="3704272" cy="26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21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Changing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situation of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over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transition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850" y="903190"/>
            <a:ext cx="3962400" cy="211532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26479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60" dirty="0">
                <a:latin typeface="Arial"/>
                <a:cs typeface="Arial"/>
              </a:rPr>
              <a:t>Before </a:t>
            </a:r>
            <a:r>
              <a:rPr sz="1100" spc="-20" dirty="0">
                <a:latin typeface="Arial"/>
                <a:cs typeface="Arial"/>
              </a:rPr>
              <a:t>transition,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levels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gender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85" dirty="0">
                <a:latin typeface="Arial"/>
                <a:cs typeface="Arial"/>
              </a:rPr>
              <a:t>gaps were </a:t>
            </a:r>
            <a:r>
              <a:rPr sz="1100" spc="-5" dirty="0" smtClean="0">
                <a:latin typeface="Arial"/>
                <a:cs typeface="Arial"/>
              </a:rPr>
              <a:t>at</a:t>
            </a:r>
            <a:r>
              <a:rPr lang="en-US" sz="1100" spc="-5" dirty="0" smtClean="0">
                <a:latin typeface="Arial"/>
                <a:cs typeface="Arial"/>
              </a:rPr>
              <a:t> </a:t>
            </a:r>
            <a:r>
              <a:rPr sz="1100" spc="-40" dirty="0" smtClean="0">
                <a:latin typeface="Arial"/>
                <a:cs typeface="Arial"/>
              </a:rPr>
              <a:t>similar </a:t>
            </a:r>
            <a:r>
              <a:rPr sz="1100" spc="-55" dirty="0">
                <a:latin typeface="Arial"/>
                <a:cs typeface="Arial"/>
              </a:rPr>
              <a:t>level </a:t>
            </a:r>
            <a:r>
              <a:rPr sz="1100" spc="-114" dirty="0">
                <a:latin typeface="Arial"/>
                <a:cs typeface="Arial"/>
              </a:rPr>
              <a:t>as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Western </a:t>
            </a:r>
            <a:r>
              <a:rPr sz="1100" spc="-60" dirty="0">
                <a:latin typeface="Arial"/>
                <a:cs typeface="Arial"/>
              </a:rPr>
              <a:t>Europe </a:t>
            </a:r>
            <a:r>
              <a:rPr sz="1100" spc="-40" dirty="0">
                <a:latin typeface="Arial"/>
                <a:cs typeface="Arial"/>
              </a:rPr>
              <a:t>countries, </a:t>
            </a:r>
            <a:r>
              <a:rPr sz="1100" spc="-65" dirty="0">
                <a:latin typeface="Arial"/>
                <a:cs typeface="Arial"/>
              </a:rPr>
              <a:t>and female  </a:t>
            </a:r>
            <a:r>
              <a:rPr sz="1100" spc="-50" dirty="0">
                <a:latin typeface="Arial"/>
                <a:cs typeface="Arial"/>
              </a:rPr>
              <a:t>employment </a:t>
            </a:r>
            <a:r>
              <a:rPr sz="1100" spc="-55" dirty="0">
                <a:latin typeface="Arial"/>
                <a:cs typeface="Arial"/>
              </a:rPr>
              <a:t>rates </a:t>
            </a:r>
            <a:r>
              <a:rPr sz="1100" spc="-85" dirty="0">
                <a:latin typeface="Arial"/>
                <a:cs typeface="Arial"/>
              </a:rPr>
              <a:t>were </a:t>
            </a:r>
            <a:r>
              <a:rPr sz="1100" spc="-70" dirty="0">
                <a:latin typeface="Arial"/>
                <a:cs typeface="Arial"/>
              </a:rPr>
              <a:t>among 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-30" dirty="0" smtClean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highest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world  </a:t>
            </a:r>
            <a:r>
              <a:rPr sz="1100" spc="-30" dirty="0">
                <a:latin typeface="Arial"/>
                <a:cs typeface="Arial"/>
              </a:rPr>
              <a:t>(Brainerd,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2000).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de-DE" sz="1100" spc="-105" dirty="0" smtClean="0">
                <a:latin typeface="Arial"/>
                <a:cs typeface="Arial"/>
              </a:rPr>
              <a:t>The </a:t>
            </a:r>
            <a:r>
              <a:rPr sz="1100" spc="-35" dirty="0" smtClean="0">
                <a:latin typeface="Arial"/>
                <a:cs typeface="Arial"/>
              </a:rPr>
              <a:t>evolution </a:t>
            </a:r>
            <a:r>
              <a:rPr lang="de-DE" sz="1100" spc="-35" dirty="0" err="1" smtClean="0">
                <a:latin typeface="Arial"/>
                <a:cs typeface="Arial"/>
              </a:rPr>
              <a:t>of</a:t>
            </a:r>
            <a:r>
              <a:rPr lang="de-DE" sz="1100" spc="-35" dirty="0" smtClean="0">
                <a:latin typeface="Arial"/>
                <a:cs typeface="Arial"/>
              </a:rPr>
              <a:t> </a:t>
            </a:r>
            <a:r>
              <a:rPr lang="de-DE" sz="1100" spc="-35" dirty="0" err="1" smtClean="0">
                <a:latin typeface="Arial"/>
                <a:cs typeface="Arial"/>
              </a:rPr>
              <a:t>the</a:t>
            </a:r>
            <a:r>
              <a:rPr lang="de-DE" sz="1100" spc="-35" dirty="0" smtClean="0">
                <a:latin typeface="Arial"/>
                <a:cs typeface="Arial"/>
              </a:rPr>
              <a:t> GWG </a:t>
            </a:r>
            <a:r>
              <a:rPr sz="1100" spc="-105" dirty="0" smtClean="0">
                <a:latin typeface="Arial"/>
                <a:cs typeface="Arial"/>
              </a:rPr>
              <a:t>was </a:t>
            </a:r>
            <a:r>
              <a:rPr sz="1100" spc="-70" dirty="0">
                <a:latin typeface="Arial"/>
                <a:cs typeface="Arial"/>
              </a:rPr>
              <a:t>heterogenous between </a:t>
            </a:r>
            <a:r>
              <a:rPr sz="1100" spc="-45" dirty="0">
                <a:latin typeface="Arial"/>
                <a:cs typeface="Arial"/>
              </a:rPr>
              <a:t>countries, </a:t>
            </a:r>
            <a:r>
              <a:rPr sz="1100" spc="-50" dirty="0">
                <a:latin typeface="Arial"/>
                <a:cs typeface="Arial"/>
              </a:rPr>
              <a:t>e.g.  </a:t>
            </a:r>
            <a:r>
              <a:rPr sz="1100" spc="-75" dirty="0">
                <a:latin typeface="Arial"/>
                <a:cs typeface="Arial"/>
              </a:rPr>
              <a:t>increase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85" dirty="0">
                <a:latin typeface="Arial"/>
                <a:cs typeface="Arial"/>
              </a:rPr>
              <a:t>Russia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Ukraine </a:t>
            </a:r>
            <a:r>
              <a:rPr sz="1100" spc="-30" dirty="0">
                <a:latin typeface="Arial"/>
                <a:cs typeface="Arial"/>
              </a:rPr>
              <a:t>(Brainerd, </a:t>
            </a:r>
            <a:r>
              <a:rPr sz="1100" spc="-55" dirty="0">
                <a:latin typeface="Arial"/>
                <a:cs typeface="Arial"/>
              </a:rPr>
              <a:t>2000, Newell </a:t>
            </a:r>
            <a:r>
              <a:rPr sz="1100" spc="-70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Reilly, </a:t>
            </a:r>
            <a:r>
              <a:rPr sz="1100" spc="-55" dirty="0">
                <a:latin typeface="Arial"/>
                <a:cs typeface="Arial"/>
              </a:rPr>
              <a:t>1996, </a:t>
            </a:r>
            <a:r>
              <a:rPr sz="1100" spc="-50" dirty="0">
                <a:latin typeface="Arial"/>
                <a:cs typeface="Arial"/>
              </a:rPr>
              <a:t>Reilly, </a:t>
            </a:r>
            <a:r>
              <a:rPr sz="1100" spc="-55" dirty="0">
                <a:latin typeface="Arial"/>
                <a:cs typeface="Arial"/>
              </a:rPr>
              <a:t>1999, Ganguli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Terrell, </a:t>
            </a:r>
            <a:r>
              <a:rPr sz="1100" spc="-35" dirty="0">
                <a:latin typeface="Arial"/>
                <a:cs typeface="Arial"/>
              </a:rPr>
              <a:t>2005), </a:t>
            </a:r>
            <a:r>
              <a:rPr sz="1100" spc="-70" dirty="0">
                <a:latin typeface="Arial"/>
                <a:cs typeface="Arial"/>
              </a:rPr>
              <a:t>and  </a:t>
            </a:r>
            <a:r>
              <a:rPr sz="1100" spc="-95" dirty="0">
                <a:latin typeface="Arial"/>
                <a:cs typeface="Arial"/>
              </a:rPr>
              <a:t>decrease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5" dirty="0">
                <a:latin typeface="Arial"/>
                <a:cs typeface="Arial"/>
              </a:rPr>
              <a:t>central </a:t>
            </a:r>
            <a:r>
              <a:rPr sz="1100" spc="-60" dirty="0">
                <a:latin typeface="Arial"/>
                <a:cs typeface="Arial"/>
              </a:rPr>
              <a:t>Europe </a:t>
            </a:r>
            <a:r>
              <a:rPr sz="1100" spc="-45" dirty="0">
                <a:latin typeface="Arial"/>
                <a:cs typeface="Arial"/>
              </a:rPr>
              <a:t>countries or </a:t>
            </a:r>
            <a:r>
              <a:rPr sz="1100" spc="-55" dirty="0">
                <a:latin typeface="Arial"/>
                <a:cs typeface="Arial"/>
              </a:rPr>
              <a:t>East </a:t>
            </a:r>
            <a:r>
              <a:rPr sz="1100" spc="-75" dirty="0">
                <a:latin typeface="Arial"/>
                <a:cs typeface="Arial"/>
              </a:rPr>
              <a:t>Germany </a:t>
            </a:r>
            <a:r>
              <a:rPr sz="1100" spc="-5" dirty="0">
                <a:latin typeface="Arial"/>
                <a:cs typeface="Arial"/>
              </a:rPr>
              <a:t>(Hunt,  </a:t>
            </a:r>
            <a:r>
              <a:rPr sz="1100" spc="-55" dirty="0">
                <a:latin typeface="Arial"/>
                <a:cs typeface="Arial"/>
              </a:rPr>
              <a:t>2002, Vodopivec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Orazem, </a:t>
            </a:r>
            <a:r>
              <a:rPr sz="1100" spc="-55" dirty="0">
                <a:latin typeface="Arial"/>
                <a:cs typeface="Arial"/>
              </a:rPr>
              <a:t>2000, </a:t>
            </a:r>
            <a:r>
              <a:rPr sz="1100" spc="-95" dirty="0" err="1" smtClean="0">
                <a:latin typeface="Arial"/>
                <a:cs typeface="Arial"/>
              </a:rPr>
              <a:t>Andr</a:t>
            </a:r>
            <a:r>
              <a:rPr lang="en-US" sz="1100" spc="-95" dirty="0" err="1">
                <a:latin typeface="Arial"/>
                <a:cs typeface="Arial"/>
              </a:rPr>
              <a:t>e</a:t>
            </a:r>
            <a:r>
              <a:rPr lang="en-US" sz="1100" spc="-95" dirty="0" err="1" smtClean="0">
                <a:latin typeface="Arial"/>
                <a:cs typeface="Arial"/>
              </a:rPr>
              <a:t>n</a:t>
            </a:r>
            <a:r>
              <a:rPr sz="1100" spc="-95" dirty="0" smtClean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85" dirty="0" err="1" smtClean="0">
                <a:latin typeface="Arial"/>
                <a:cs typeface="Arial"/>
              </a:rPr>
              <a:t>Andren</a:t>
            </a:r>
            <a:r>
              <a:rPr sz="1100" spc="-85" dirty="0">
                <a:latin typeface="Arial"/>
                <a:cs typeface="Arial"/>
              </a:rPr>
              <a:t>,  </a:t>
            </a:r>
            <a:r>
              <a:rPr sz="1100" spc="-55" dirty="0">
                <a:latin typeface="Arial"/>
                <a:cs typeface="Arial"/>
              </a:rPr>
              <a:t>2015, </a:t>
            </a:r>
            <a:r>
              <a:rPr sz="1100" spc="-50" dirty="0">
                <a:latin typeface="Arial"/>
                <a:cs typeface="Arial"/>
              </a:rPr>
              <a:t>Grajek, </a:t>
            </a:r>
            <a:r>
              <a:rPr sz="1100" spc="-55" dirty="0">
                <a:latin typeface="Arial"/>
                <a:cs typeface="Arial"/>
              </a:rPr>
              <a:t>2003, </a:t>
            </a:r>
            <a:r>
              <a:rPr sz="1100" spc="-20" dirty="0">
                <a:latin typeface="Arial"/>
                <a:cs typeface="Arial"/>
              </a:rPr>
              <a:t>Pollert,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2003).</a:t>
            </a:r>
            <a:endParaRPr sz="1100" dirty="0">
              <a:latin typeface="Arial"/>
              <a:cs typeface="Arial"/>
            </a:endParaRPr>
          </a:p>
          <a:p>
            <a:pPr marL="184150" marR="12065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20" dirty="0">
                <a:latin typeface="Arial"/>
                <a:cs typeface="Arial"/>
              </a:rPr>
              <a:t>At </a:t>
            </a:r>
            <a:r>
              <a:rPr sz="1100" spc="-35" dirty="0">
                <a:latin typeface="Arial"/>
                <a:cs typeface="Arial"/>
              </a:rPr>
              <a:t>the </a:t>
            </a:r>
            <a:r>
              <a:rPr sz="1100" spc="-100" dirty="0">
                <a:latin typeface="Arial"/>
                <a:cs typeface="Arial"/>
              </a:rPr>
              <a:t>same 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sz="1100" spc="-20" dirty="0" smtClean="0">
                <a:latin typeface="Arial"/>
                <a:cs typeface="Arial"/>
              </a:rPr>
              <a:t>time</a:t>
            </a:r>
            <a:r>
              <a:rPr sz="1100" spc="-20" dirty="0">
                <a:latin typeface="Arial"/>
                <a:cs typeface="Arial"/>
              </a:rPr>
              <a:t>, </a:t>
            </a:r>
            <a:r>
              <a:rPr sz="1100" spc="-50" dirty="0">
                <a:latin typeface="Arial"/>
                <a:cs typeface="Arial"/>
              </a:rPr>
              <a:t>employment </a:t>
            </a:r>
            <a:r>
              <a:rPr sz="1100" spc="-55" dirty="0">
                <a:latin typeface="Arial"/>
                <a:cs typeface="Arial"/>
              </a:rPr>
              <a:t>rates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85" dirty="0">
                <a:latin typeface="Arial"/>
                <a:cs typeface="Arial"/>
              </a:rPr>
              <a:t>were </a:t>
            </a:r>
            <a:r>
              <a:rPr sz="1100" spc="-25" dirty="0">
                <a:latin typeface="Arial"/>
                <a:cs typeface="Arial"/>
              </a:rPr>
              <a:t>falling  </a:t>
            </a:r>
            <a:r>
              <a:rPr sz="1100" spc="-45" dirty="0">
                <a:latin typeface="Arial"/>
                <a:cs typeface="Arial"/>
              </a:rPr>
              <a:t>(Newell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Reilly, </a:t>
            </a:r>
            <a:r>
              <a:rPr sz="1100" spc="-55" dirty="0">
                <a:latin typeface="Arial"/>
                <a:cs typeface="Arial"/>
              </a:rPr>
              <a:t>2001, </a:t>
            </a:r>
            <a:r>
              <a:rPr sz="1100" spc="-45" dirty="0">
                <a:latin typeface="Arial"/>
                <a:cs typeface="Arial"/>
              </a:rPr>
              <a:t>Homlong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Springler,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2006)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508473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Auxiliary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prod</a:t>
            </a:r>
            <a:r>
              <a:rPr lang="pl-PL" sz="1400" spc="-30" dirty="0" err="1">
                <a:solidFill>
                  <a:srgbClr val="CC0000"/>
                </a:solidFill>
                <a:latin typeface="Arial"/>
                <a:cs typeface="Arial"/>
              </a:rPr>
              <a:t>uction</a:t>
            </a:r>
            <a:r>
              <a:rPr lang="pl-PL" sz="1400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spc="-30" dirty="0" err="1">
                <a:solidFill>
                  <a:srgbClr val="CC0000"/>
                </a:solidFill>
                <a:latin typeface="Arial"/>
                <a:cs typeface="Arial"/>
              </a:rPr>
              <a:t>workers</a:t>
            </a:r>
            <a:r>
              <a:rPr lang="pl-PL" sz="1400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spc="-30" dirty="0" err="1">
                <a:solidFill>
                  <a:srgbClr val="CC0000"/>
                </a:solidFill>
                <a:latin typeface="Arial"/>
                <a:cs typeface="Arial"/>
              </a:rPr>
              <a:t>level</a:t>
            </a:r>
            <a:r>
              <a:rPr lang="pl-PL" sz="1400" spc="-30" dirty="0">
                <a:solidFill>
                  <a:srgbClr val="CC0000"/>
                </a:solidFill>
                <a:latin typeface="Arial"/>
                <a:cs typeface="Arial"/>
              </a:rPr>
              <a:t> 3</a:t>
            </a:r>
            <a:r>
              <a:rPr lang="pl-PL" sz="1400" spc="180" dirty="0">
                <a:solidFill>
                  <a:srgbClr val="CC0000"/>
                </a:solidFill>
                <a:latin typeface="Arial"/>
                <a:cs typeface="Arial"/>
              </a:rPr>
              <a:t>: </a:t>
            </a:r>
            <a:r>
              <a:rPr lang="en-US" sz="1400" spc="-40" dirty="0">
                <a:solidFill>
                  <a:srgbClr val="CC0000"/>
                </a:solidFill>
                <a:latin typeface="Arial"/>
                <a:cs typeface="Arial"/>
              </a:rPr>
              <a:t>stock </a:t>
            </a:r>
            <a:r>
              <a:rPr lang="en-US"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lang="en-US" sz="1400" spc="-90" dirty="0">
                <a:solidFill>
                  <a:srgbClr val="CC0000"/>
                </a:solidFill>
                <a:latin typeface="Arial"/>
                <a:cs typeface="Arial"/>
              </a:rPr>
              <a:t>men </a:t>
            </a:r>
            <a:r>
              <a:rPr lang="en-US" sz="1400" spc="-75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95" dirty="0">
                <a:solidFill>
                  <a:srgbClr val="CC0000"/>
                </a:solidFill>
                <a:latin typeface="Arial"/>
                <a:cs typeface="Arial"/>
              </a:rPr>
              <a:t>women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GWG in occupation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3F7C8B7-C113-42C2-8DC1-1A19C9C01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7" y="968375"/>
            <a:ext cx="3878000" cy="2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5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723916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Auxiliary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prod</a:t>
            </a:r>
            <a:r>
              <a:rPr lang="pl-PL" sz="1400" spc="-50" dirty="0" err="1">
                <a:solidFill>
                  <a:srgbClr val="CC0000"/>
                </a:solidFill>
                <a:latin typeface="Arial"/>
                <a:cs typeface="Arial"/>
              </a:rPr>
              <a:t>uction</a:t>
            </a:r>
            <a:r>
              <a:rPr lang="pl-PL"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spc="-50" dirty="0" err="1">
                <a:solidFill>
                  <a:srgbClr val="CC0000"/>
                </a:solidFill>
                <a:latin typeface="Arial"/>
                <a:cs typeface="Arial"/>
              </a:rPr>
              <a:t>workers</a:t>
            </a:r>
            <a:r>
              <a:rPr lang="pl-PL"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spc="-50" dirty="0" err="1">
                <a:solidFill>
                  <a:srgbClr val="CC0000"/>
                </a:solidFill>
                <a:latin typeface="Arial"/>
                <a:cs typeface="Arial"/>
              </a:rPr>
              <a:t>level</a:t>
            </a:r>
            <a:r>
              <a:rPr lang="pl-PL"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lang="pl-PL" sz="1400" spc="-70" dirty="0">
                <a:solidFill>
                  <a:srgbClr val="CC0000"/>
                </a:solidFill>
                <a:latin typeface="Arial"/>
                <a:cs typeface="Arial"/>
              </a:rPr>
              <a:t>: </a:t>
            </a:r>
            <a:r>
              <a:rPr lang="en-US" sz="1400" spc="-70" dirty="0">
                <a:solidFill>
                  <a:srgbClr val="CC0000"/>
                </a:solidFill>
                <a:latin typeface="Arial"/>
                <a:cs typeface="Arial"/>
              </a:rPr>
              <a:t>female 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share</a:t>
            </a:r>
            <a:r>
              <a:rPr lang="pl-PL" sz="1400" spc="-105" dirty="0">
                <a:solidFill>
                  <a:srgbClr val="CC0000"/>
                </a:solidFill>
                <a:latin typeface="Arial"/>
                <a:cs typeface="Arial"/>
              </a:rPr>
              <a:t> in firm and in </a:t>
            </a:r>
            <a:r>
              <a:rPr lang="pl-PL" sz="1400" spc="-105" dirty="0" err="1">
                <a:solidFill>
                  <a:srgbClr val="CC0000"/>
                </a:solidFill>
                <a:latin typeface="Arial"/>
                <a:cs typeface="Arial"/>
              </a:rPr>
              <a:t>occupation</a:t>
            </a:r>
            <a:r>
              <a:rPr lang="en-US" sz="1400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lang="en-US" sz="1400" spc="-45" dirty="0">
                <a:solidFill>
                  <a:srgbClr val="CC0000"/>
                </a:solidFill>
                <a:latin typeface="Arial"/>
                <a:cs typeface="Arial"/>
              </a:rPr>
              <a:t>relative</a:t>
            </a:r>
            <a:r>
              <a:rPr lang="en-US" sz="1400" spc="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400" spc="-125" dirty="0">
                <a:solidFill>
                  <a:srgbClr val="CC0000"/>
                </a:solidFill>
                <a:latin typeface="Arial"/>
                <a:cs typeface="Arial"/>
              </a:rPr>
              <a:t>wages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 of women and men (as 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comp</a:t>
            </a:r>
            <a:r>
              <a:rPr lang="de-DE" sz="1400" spc="-125" dirty="0" smtClean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lang="pl-PL" sz="1400" spc="-125" dirty="0" smtClean="0">
                <a:solidFill>
                  <a:srgbClr val="CC0000"/>
                </a:solidFill>
                <a:latin typeface="Arial"/>
                <a:cs typeface="Arial"/>
              </a:rPr>
              <a:t>red </a:t>
            </a:r>
            <a:r>
              <a:rPr lang="pl-PL" sz="1400" spc="-125" dirty="0">
                <a:solidFill>
                  <a:srgbClr val="CC0000"/>
                </a:solidFill>
                <a:latin typeface="Arial"/>
                <a:cs typeface="Arial"/>
              </a:rPr>
              <a:t>to average wage in firm)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72D63D1-C55F-471E-9DF4-E397587C8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2" y="1148986"/>
            <a:ext cx="3013049" cy="21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41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2164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5" dirty="0">
                <a:solidFill>
                  <a:srgbClr val="F2F2F2"/>
                </a:solidFill>
                <a:latin typeface="Arial"/>
                <a:cs typeface="Arial"/>
              </a:rPr>
              <a:t>New</a:t>
            </a:r>
            <a:r>
              <a:rPr sz="600" spc="-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2F2F2"/>
                </a:solidFill>
                <a:latin typeface="Arial"/>
                <a:cs typeface="Arial"/>
              </a:rPr>
              <a:t>graphs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5" y="231302"/>
            <a:ext cx="4608195" cy="508473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u="sng" spc="-30" dirty="0">
                <a:solidFill>
                  <a:srgbClr val="CC0000"/>
                </a:solidFill>
                <a:latin typeface="Arial"/>
                <a:cs typeface="Arial"/>
              </a:rPr>
              <a:t>Auxiliary </a:t>
            </a:r>
            <a:r>
              <a:rPr lang="en-US" sz="1400" u="sng" spc="-50" dirty="0">
                <a:solidFill>
                  <a:srgbClr val="CC0000"/>
                </a:solidFill>
                <a:latin typeface="Arial"/>
                <a:cs typeface="Arial"/>
              </a:rPr>
              <a:t>production workers, level</a:t>
            </a:r>
            <a:r>
              <a:rPr lang="en-US" sz="1400" u="sng" spc="-1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pl-PL" sz="1400" u="sng" spc="-80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lang="en-US" sz="1400" u="sng" spc="-70" dirty="0">
                <a:solidFill>
                  <a:srgbClr val="CC0000"/>
                </a:solidFill>
                <a:latin typeface="Arial"/>
                <a:cs typeface="Arial"/>
              </a:rPr>
              <a:t>: </a:t>
            </a:r>
            <a:r>
              <a:rPr lang="en-US" sz="1400" spc="-40" dirty="0">
                <a:solidFill>
                  <a:srgbClr val="CC0000"/>
                </a:solidFill>
                <a:latin typeface="Arial"/>
                <a:cs typeface="Arial"/>
              </a:rPr>
              <a:t>turnover </a:t>
            </a:r>
            <a:r>
              <a:rPr lang="en-US" sz="1400" spc="-40" dirty="0" smtClean="0">
                <a:solidFill>
                  <a:srgbClr val="CC0000"/>
                </a:solidFill>
                <a:latin typeface="Arial"/>
                <a:cs typeface="Arial"/>
              </a:rPr>
              <a:t>of men </a:t>
            </a:r>
            <a:r>
              <a:rPr lang="en-US" sz="1400" spc="-80" dirty="0" smtClean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lang="en-US" sz="1400" spc="30" dirty="0" smtClean="0">
                <a:solidFill>
                  <a:srgbClr val="CC0000"/>
                </a:solidFill>
                <a:latin typeface="Arial"/>
                <a:cs typeface="Arial"/>
              </a:rPr>
              <a:t> women and </a:t>
            </a:r>
            <a:r>
              <a:rPr lang="en-US" sz="1400" spc="-120" dirty="0" smtClean="0">
                <a:solidFill>
                  <a:srgbClr val="CC0000"/>
                </a:solidFill>
                <a:latin typeface="Arial"/>
                <a:cs typeface="Arial"/>
              </a:rPr>
              <a:t>GWG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1" name="Obraz 10" descr="Obraz zawierający mapa, zrzut ekranu&#10;&#10;Opis wygenerowany automatycznie">
            <a:extLst>
              <a:ext uri="{FF2B5EF4-FFF2-40B4-BE49-F238E27FC236}">
                <a16:creationId xmlns:a16="http://schemas.microsoft.com/office/drawing/2014/main" id="{7FDAF9ED-8B93-4A16-967D-E18577ADF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" y="739775"/>
            <a:ext cx="3676650" cy="26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793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463" y="2416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90" y="302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87" y="86823"/>
            <a:ext cx="1640205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Results</a:t>
            </a:r>
            <a:endParaRPr sz="600" dirty="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Changes </a:t>
            </a:r>
            <a:r>
              <a:rPr sz="600" spc="5" dirty="0">
                <a:solidFill>
                  <a:srgbClr val="8E0000"/>
                </a:solidFill>
                <a:latin typeface="Arial"/>
                <a:cs typeface="Arial"/>
              </a:rPr>
              <a:t>in </a:t>
            </a:r>
            <a:r>
              <a:rPr sz="600" spc="-5" dirty="0">
                <a:solidFill>
                  <a:srgbClr val="8E0000"/>
                </a:solidFill>
                <a:latin typeface="Arial"/>
                <a:cs typeface="Arial"/>
              </a:rPr>
              <a:t>occupational </a:t>
            </a:r>
            <a:r>
              <a:rPr sz="600" dirty="0">
                <a:solidFill>
                  <a:srgbClr val="8E0000"/>
                </a:solidFill>
                <a:latin typeface="Arial"/>
                <a:cs typeface="Arial"/>
              </a:rPr>
              <a:t>structure </a:t>
            </a:r>
            <a:r>
              <a:rPr sz="600" spc="-15" dirty="0">
                <a:solidFill>
                  <a:srgbClr val="8E0000"/>
                </a:solidFill>
                <a:latin typeface="Arial"/>
                <a:cs typeface="Arial"/>
              </a:rPr>
              <a:t>and</a:t>
            </a:r>
            <a:r>
              <a:rPr sz="600" spc="110" dirty="0">
                <a:solidFill>
                  <a:srgbClr val="8E0000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8E0000"/>
                </a:solidFill>
                <a:latin typeface="Arial"/>
                <a:cs typeface="Arial"/>
              </a:rPr>
              <a:t>wages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Testing devaluation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1400" spc="-65" dirty="0">
                <a:solidFill>
                  <a:srgbClr val="CC0000"/>
                </a:solidFill>
                <a:latin typeface="Arial"/>
                <a:cs typeface="Arial"/>
              </a:rPr>
              <a:t>queuing </a:t>
            </a:r>
            <a:r>
              <a:rPr sz="1400" spc="-90" dirty="0">
                <a:solidFill>
                  <a:srgbClr val="CC0000"/>
                </a:solidFill>
                <a:latin typeface="Arial"/>
                <a:cs typeface="Arial"/>
              </a:rPr>
              <a:t>views </a:t>
            </a:r>
            <a:r>
              <a:rPr sz="1400" i="1" spc="30" dirty="0">
                <a:solidFill>
                  <a:srgbClr val="CC0000"/>
                </a:solidFill>
                <a:latin typeface="Arial"/>
                <a:cs typeface="Arial"/>
              </a:rPr>
              <a:t>→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work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</a:t>
            </a:r>
            <a:r>
              <a:rPr sz="1400" spc="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progress</a:t>
            </a:r>
            <a:endParaRPr sz="14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326945" y="892175"/>
                <a:ext cx="3789718" cy="2240550"/>
              </a:xfrm>
              <a:prstGeom prst="rect">
                <a:avLst/>
              </a:prstGeom>
            </p:spPr>
            <p:txBody>
              <a:bodyPr vert="horz" wrap="square" lIns="0" tIns="6985" rIns="0" bIns="0" rtlCol="0">
                <a:spAutoFit/>
              </a:bodyPr>
              <a:lstStyle/>
              <a:p>
                <a:pPr marL="12700" marR="185420">
                  <a:lnSpc>
                    <a:spcPct val="102699"/>
                  </a:lnSpc>
                  <a:spcBef>
                    <a:spcPts val="55"/>
                  </a:spcBef>
                </a:pPr>
                <a:r>
                  <a:rPr lang="en-US" sz="1100" spc="-40" dirty="0" smtClean="0">
                    <a:latin typeface="Arial"/>
                    <a:cs typeface="Arial"/>
                  </a:rPr>
                  <a:t>The </a:t>
                </a:r>
                <a:r>
                  <a:rPr lang="en-US" sz="1100" spc="-65" dirty="0">
                    <a:latin typeface="Arial"/>
                    <a:cs typeface="Arial"/>
                  </a:rPr>
                  <a:t>approach </a:t>
                </a:r>
                <a:r>
                  <a:rPr lang="en-US" sz="1100" spc="-20" dirty="0">
                    <a:latin typeface="Arial"/>
                    <a:cs typeface="Arial"/>
                  </a:rPr>
                  <a:t>of </a:t>
                </a:r>
                <a:r>
                  <a:rPr lang="en-US" sz="1100" spc="-70" dirty="0">
                    <a:latin typeface="Arial"/>
                    <a:cs typeface="Arial"/>
                  </a:rPr>
                  <a:t>Levanon </a:t>
                </a:r>
                <a:r>
                  <a:rPr lang="en-US" sz="1100" spc="-5" dirty="0">
                    <a:latin typeface="Arial"/>
                    <a:cs typeface="Arial"/>
                  </a:rPr>
                  <a:t>at </a:t>
                </a:r>
                <a:r>
                  <a:rPr lang="en-US" sz="1100" spc="-30" dirty="0">
                    <a:latin typeface="Arial"/>
                    <a:cs typeface="Arial"/>
                  </a:rPr>
                  <a:t>al. (2009) </a:t>
                </a:r>
                <a:r>
                  <a:rPr lang="en-US" sz="1100" i="1" spc="-10" dirty="0">
                    <a:latin typeface="Arial"/>
                    <a:cs typeface="Arial"/>
                  </a:rPr>
                  <a:t>→ </a:t>
                </a:r>
                <a:r>
                  <a:rPr lang="en-US" sz="1100" spc="-30" dirty="0">
                    <a:latin typeface="Arial"/>
                    <a:cs typeface="Arial"/>
                  </a:rPr>
                  <a:t>Estimating </a:t>
                </a:r>
                <a:r>
                  <a:rPr lang="en-US" sz="1100" spc="-20" dirty="0">
                    <a:latin typeface="Arial"/>
                    <a:cs typeface="Arial"/>
                  </a:rPr>
                  <a:t>structural  </a:t>
                </a:r>
                <a:r>
                  <a:rPr lang="en-US" sz="1100" spc="-55" dirty="0">
                    <a:latin typeface="Arial"/>
                    <a:cs typeface="Arial"/>
                  </a:rPr>
                  <a:t>equations</a:t>
                </a:r>
                <a:r>
                  <a:rPr lang="en-US" sz="1100" spc="50" dirty="0">
                    <a:latin typeface="Arial"/>
                    <a:cs typeface="Arial"/>
                  </a:rPr>
                  <a:t> </a:t>
                </a:r>
                <a:r>
                  <a:rPr lang="en-US" sz="1100" spc="-55" dirty="0" smtClean="0">
                    <a:latin typeface="Arial"/>
                    <a:cs typeface="Arial"/>
                  </a:rPr>
                  <a:t>model</a:t>
                </a:r>
              </a:p>
              <a:p>
                <a:pPr marL="12700" marR="185420">
                  <a:lnSpc>
                    <a:spcPct val="102699"/>
                  </a:lnSpc>
                  <a:spcBef>
                    <a:spcPts val="55"/>
                  </a:spcBef>
                </a:pPr>
                <a:endParaRPr lang="en-US" sz="1100" spc="-55" dirty="0">
                  <a:latin typeface="Arial"/>
                  <a:cs typeface="Arial"/>
                </a:endParaRPr>
              </a:p>
              <a:p>
                <a:pPr marL="12700" marR="185420">
                  <a:lnSpc>
                    <a:spcPct val="102699"/>
                  </a:lnSpc>
                  <a:spcBef>
                    <a:spcPts val="5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1100" dirty="0"/>
              </a:p>
              <a:p>
                <a:pPr marL="12700" marR="185420">
                  <a:lnSpc>
                    <a:spcPct val="102699"/>
                  </a:lnSpc>
                  <a:spcBef>
                    <a:spcPts val="5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 sz="11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1100" dirty="0"/>
              </a:p>
              <a:p>
                <a:pPr marL="12700">
                  <a:lnSpc>
                    <a:spcPts val="1250"/>
                  </a:lnSpc>
                </a:pPr>
                <a:endParaRPr lang="en-US" sz="1100" spc="-70" dirty="0" smtClean="0">
                  <a:latin typeface="Arial"/>
                  <a:cs typeface="Arial"/>
                </a:endParaRPr>
              </a:p>
              <a:p>
                <a:pPr marL="12700">
                  <a:lnSpc>
                    <a:spcPts val="1250"/>
                  </a:lnSpc>
                </a:pPr>
                <a:r>
                  <a:rPr lang="en-US" sz="1100" spc="-70" dirty="0" smtClean="0">
                    <a:latin typeface="Arial"/>
                    <a:cs typeface="Aria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200" i="1" spc="7" baseline="-10416" dirty="0">
                    <a:latin typeface="Calibri"/>
                    <a:cs typeface="Calibri"/>
                  </a:rPr>
                  <a:t> </a:t>
                </a:r>
                <a:r>
                  <a:rPr lang="en-US" sz="1100" spc="60" dirty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</m:t>
                        </m:r>
                        <m:r>
                          <a:rPr lang="en-US" sz="1100" b="0" i="1" smtClean="0">
                            <a:latin typeface="Cambria Math"/>
                          </a:rPr>
                          <m:t>,</m:t>
                        </m:r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  <m:r>
                          <a:rPr lang="en-US" sz="1100" i="1">
                            <a:latin typeface="Cambria Math"/>
                          </a:rPr>
                          <m:t>−</m:t>
                        </m:r>
                        <m:r>
                          <a:rPr lang="en-US" sz="11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i="1" spc="89" baseline="-13888" dirty="0">
                    <a:latin typeface="Calibri"/>
                    <a:cs typeface="Calibri"/>
                  </a:rPr>
                  <a:t> </a:t>
                </a:r>
                <a:r>
                  <a:rPr lang="en-US" sz="1100" spc="55" dirty="0">
                    <a:latin typeface="Arial"/>
                    <a:cs typeface="Arial"/>
                  </a:rPr>
                  <a:t>) </a:t>
                </a:r>
                <a:r>
                  <a:rPr lang="en-US" sz="1100" spc="15" dirty="0">
                    <a:latin typeface="Arial"/>
                    <a:cs typeface="Arial"/>
                  </a:rPr>
                  <a:t>if </a:t>
                </a:r>
                <a:r>
                  <a:rPr lang="en-US" sz="1100" spc="-30" dirty="0">
                    <a:latin typeface="Arial"/>
                    <a:cs typeface="Arial"/>
                  </a:rPr>
                  <a:t>the </a:t>
                </a:r>
                <a:r>
                  <a:rPr lang="en-US" sz="1100" spc="-65" dirty="0">
                    <a:latin typeface="Arial"/>
                    <a:cs typeface="Arial"/>
                  </a:rPr>
                  <a:t>logged </a:t>
                </a:r>
                <a:r>
                  <a:rPr lang="en-US" sz="1100" spc="-95" dirty="0">
                    <a:latin typeface="Arial"/>
                    <a:cs typeface="Arial"/>
                  </a:rPr>
                  <a:t>wage </a:t>
                </a:r>
                <a:r>
                  <a:rPr lang="en-US" sz="1100" spc="-25" dirty="0">
                    <a:latin typeface="Arial"/>
                    <a:cs typeface="Arial"/>
                  </a:rPr>
                  <a:t>for </a:t>
                </a:r>
                <a:r>
                  <a:rPr lang="en-US" sz="1100" spc="-40" dirty="0" smtClean="0">
                    <a:latin typeface="Arial"/>
                    <a:cs typeface="Arial"/>
                  </a:rPr>
                  <a:t>occupation </a:t>
                </a:r>
                <a:r>
                  <a:rPr lang="en-US" sz="1100" spc="-40" dirty="0" err="1" smtClean="0">
                    <a:latin typeface="Arial"/>
                    <a:cs typeface="Arial"/>
                  </a:rPr>
                  <a:t>i</a:t>
                </a:r>
                <a:r>
                  <a:rPr lang="en-US" sz="1100" i="1" spc="35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20" dirty="0" smtClean="0">
                    <a:latin typeface="Arial"/>
                    <a:cs typeface="Arial"/>
                  </a:rPr>
                  <a:t>time</a:t>
                </a:r>
                <a:r>
                  <a:rPr lang="en-US" sz="1100" spc="80" dirty="0">
                    <a:latin typeface="Arial"/>
                    <a:cs typeface="Arial"/>
                  </a:rPr>
                  <a:t> </a:t>
                </a:r>
                <a:r>
                  <a:rPr lang="en-US" sz="1100" i="1" spc="80" dirty="0" smtClean="0">
                    <a:latin typeface="Arial"/>
                    <a:cs typeface="Arial"/>
                  </a:rPr>
                  <a:t>t or </a:t>
                </a:r>
                <a:r>
                  <a:rPr lang="en-US" sz="1100" spc="35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/>
                      </a:rPr>
                      <m:t>𝑡</m:t>
                    </m:r>
                    <m:r>
                      <a:rPr lang="en-US" sz="1100" i="1" smtClean="0">
                        <a:latin typeface="Cambria Math"/>
                      </a:rPr>
                      <m:t>−</m:t>
                    </m:r>
                    <m:r>
                      <a:rPr lang="en-US" sz="110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100" spc="40" dirty="0">
                    <a:latin typeface="Arial"/>
                    <a:cs typeface="Arial"/>
                  </a:rPr>
                  <a:t>), </a:t>
                </a:r>
                <a:endParaRPr lang="en-US" sz="1100" spc="40" dirty="0" smtClean="0">
                  <a:latin typeface="Arial"/>
                  <a:cs typeface="Arial"/>
                </a:endParaRPr>
              </a:p>
              <a:p>
                <a:pPr marL="12700">
                  <a:lnSpc>
                    <a:spcPts val="1250"/>
                  </a:lnSpc>
                </a:pPr>
                <a:endParaRPr lang="de-DE" sz="1100" i="1" dirty="0" smtClean="0">
                  <a:latin typeface="Cambria Math" panose="02040503050406030204" pitchFamily="18" charset="0"/>
                </a:endParaRPr>
              </a:p>
              <a:p>
                <a:pPr marL="12700">
                  <a:lnSpc>
                    <a:spcPts val="125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200" i="1" spc="44" baseline="-10416" dirty="0">
                    <a:latin typeface="Calibri"/>
                    <a:cs typeface="Calibri"/>
                  </a:rPr>
                  <a:t> </a:t>
                </a:r>
                <a:r>
                  <a:rPr lang="en-US" sz="1100" spc="70" dirty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</m:t>
                        </m:r>
                        <m:r>
                          <a:rPr lang="en-US" sz="1100" b="0" i="1" smtClean="0">
                            <a:latin typeface="Cambria Math"/>
                          </a:rPr>
                          <m:t>,</m:t>
                        </m:r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  <m:r>
                          <a:rPr lang="en-US" sz="1100" i="1">
                            <a:latin typeface="Cambria Math"/>
                          </a:rPr>
                          <m:t>−</m:t>
                        </m:r>
                        <m:r>
                          <a:rPr lang="en-US" sz="11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i="1" spc="104" baseline="-13888" dirty="0">
                    <a:latin typeface="Calibri"/>
                    <a:cs typeface="Calibri"/>
                  </a:rPr>
                  <a:t> </a:t>
                </a:r>
                <a:r>
                  <a:rPr lang="en-US" sz="1100" spc="55" dirty="0">
                    <a:latin typeface="Arial"/>
                    <a:cs typeface="Arial"/>
                  </a:rPr>
                  <a:t>) </a:t>
                </a:r>
                <a:r>
                  <a:rPr lang="en-US" sz="1100" spc="-65" dirty="0">
                    <a:latin typeface="Arial"/>
                    <a:cs typeface="Arial"/>
                  </a:rPr>
                  <a:t>is </a:t>
                </a:r>
                <a:r>
                  <a:rPr lang="en-US" sz="1100" spc="-10" dirty="0">
                    <a:latin typeface="Arial"/>
                    <a:cs typeface="Arial"/>
                  </a:rPr>
                  <a:t>logit </a:t>
                </a:r>
                <a:r>
                  <a:rPr lang="en-US" sz="1100" spc="-20" dirty="0">
                    <a:latin typeface="Arial"/>
                    <a:cs typeface="Arial"/>
                  </a:rPr>
                  <a:t>of </a:t>
                </a:r>
                <a:r>
                  <a:rPr lang="en-US" sz="1100" spc="-30" dirty="0">
                    <a:latin typeface="Arial"/>
                    <a:cs typeface="Arial"/>
                  </a:rPr>
                  <a:t>proportion </a:t>
                </a:r>
                <a:r>
                  <a:rPr lang="en-US" sz="1100" spc="-65" dirty="0">
                    <a:latin typeface="Arial"/>
                    <a:cs typeface="Arial"/>
                  </a:rPr>
                  <a:t>female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70" dirty="0">
                    <a:latin typeface="Arial"/>
                    <a:cs typeface="Arial"/>
                  </a:rPr>
                  <a:t>an</a:t>
                </a:r>
                <a:r>
                  <a:rPr lang="en-US" sz="1100" spc="25" dirty="0">
                    <a:latin typeface="Arial"/>
                    <a:cs typeface="Arial"/>
                  </a:rPr>
                  <a:t> </a:t>
                </a:r>
                <a:r>
                  <a:rPr lang="en-US" sz="1100" spc="-40" dirty="0" smtClean="0">
                    <a:latin typeface="Arial"/>
                    <a:cs typeface="Arial"/>
                  </a:rPr>
                  <a:t>occupation</a:t>
                </a:r>
                <a:r>
                  <a:rPr lang="en-US" sz="1100" dirty="0">
                    <a:latin typeface="Arial"/>
                    <a:cs typeface="Arial"/>
                  </a:rPr>
                  <a:t> </a:t>
                </a:r>
                <a:r>
                  <a:rPr lang="en-US" sz="1100" dirty="0" err="1" smtClean="0">
                    <a:latin typeface="Arial"/>
                    <a:cs typeface="Arial"/>
                  </a:rPr>
                  <a:t>i</a:t>
                </a:r>
                <a:r>
                  <a:rPr lang="en-US" sz="1100" i="1" spc="35" dirty="0" smtClean="0">
                    <a:latin typeface="Century Gothic"/>
                    <a:cs typeface="Century Gothic"/>
                  </a:rPr>
                  <a:t> </a:t>
                </a:r>
                <a:r>
                  <a:rPr lang="en-US" sz="1100" spc="-20" dirty="0">
                    <a:latin typeface="Arial"/>
                    <a:cs typeface="Arial"/>
                  </a:rPr>
                  <a:t>in </a:t>
                </a:r>
                <a:r>
                  <a:rPr lang="en-US" sz="1100" spc="-20" dirty="0" smtClean="0">
                    <a:latin typeface="Arial"/>
                    <a:cs typeface="Arial"/>
                  </a:rPr>
                  <a:t>time </a:t>
                </a:r>
                <a:r>
                  <a:rPr lang="en-US" sz="1100" i="1" spc="-20" dirty="0" smtClean="0">
                    <a:latin typeface="Arial"/>
                    <a:cs typeface="Arial"/>
                  </a:rPr>
                  <a:t>t</a:t>
                </a:r>
                <a:r>
                  <a:rPr lang="en-US" sz="1100" i="1" spc="20" dirty="0" smtClean="0">
                    <a:latin typeface="Century Gothic"/>
                    <a:cs typeface="Century Gothic"/>
                  </a:rPr>
                  <a:t> or </a:t>
                </a:r>
                <a:r>
                  <a:rPr lang="en-US" sz="1100" spc="35" dirty="0" smtClean="0"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/>
                      </a:rPr>
                      <m:t>𝑡</m:t>
                    </m:r>
                    <m:r>
                      <a:rPr lang="en-US" sz="1100" i="1" smtClean="0">
                        <a:latin typeface="Cambria Math"/>
                      </a:rPr>
                      <m:t>−</m:t>
                    </m:r>
                    <m:r>
                      <a:rPr lang="en-US" sz="110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100" spc="40" dirty="0" smtClean="0">
                    <a:latin typeface="Arial"/>
                    <a:cs typeface="Arial"/>
                  </a:rPr>
                  <a:t>),</a:t>
                </a:r>
              </a:p>
              <a:p>
                <a:pPr marL="12700">
                  <a:lnSpc>
                    <a:spcPts val="1250"/>
                  </a:lnSpc>
                </a:pPr>
                <a:r>
                  <a:rPr lang="en-US" sz="1100" spc="40" dirty="0" smtClean="0">
                    <a:latin typeface="Arial"/>
                    <a:cs typeface="Arial"/>
                  </a:rPr>
                  <a:t> </a:t>
                </a:r>
              </a:p>
              <a:p>
                <a:pPr marL="12700">
                  <a:lnSpc>
                    <a:spcPts val="1250"/>
                  </a:lnSpc>
                </a:pPr>
                <a:r>
                  <a:rPr lang="en-US" sz="1100" spc="-65" dirty="0" smtClean="0">
                    <a:latin typeface="Arial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𝑖</m:t>
                        </m:r>
                        <m:r>
                          <a:rPr lang="en-US" sz="1100" i="1">
                            <a:latin typeface="Cambria Math"/>
                          </a:rPr>
                          <m:t>,</m:t>
                        </m:r>
                        <m:r>
                          <a:rPr lang="en-US" sz="1100" i="1">
                            <a:latin typeface="Cambria Math"/>
                          </a:rPr>
                          <m:t>𝑡</m:t>
                        </m:r>
                        <m:r>
                          <a:rPr lang="en-US" sz="1100" i="1">
                            <a:latin typeface="Cambria Math"/>
                          </a:rPr>
                          <m:t>−</m:t>
                        </m:r>
                        <m:r>
                          <a:rPr lang="en-US" sz="11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i="1" spc="120" baseline="-13888" dirty="0">
                    <a:latin typeface="Calibri"/>
                    <a:cs typeface="Calibri"/>
                  </a:rPr>
                  <a:t> </a:t>
                </a:r>
                <a:r>
                  <a:rPr lang="en-US" sz="1100" spc="-65" dirty="0">
                    <a:latin typeface="Arial"/>
                    <a:cs typeface="Arial"/>
                  </a:rPr>
                  <a:t>is </a:t>
                </a:r>
                <a:r>
                  <a:rPr lang="en-US" sz="1100" spc="-70" dirty="0">
                    <a:latin typeface="Arial"/>
                    <a:cs typeface="Arial"/>
                  </a:rPr>
                  <a:t>lagged </a:t>
                </a:r>
                <a:r>
                  <a:rPr lang="en-US" sz="1100" spc="-45" dirty="0">
                    <a:latin typeface="Arial"/>
                    <a:cs typeface="Arial"/>
                  </a:rPr>
                  <a:t>vector </a:t>
                </a:r>
                <a:r>
                  <a:rPr lang="en-US" sz="1100" spc="-20" dirty="0">
                    <a:latin typeface="Arial"/>
                    <a:cs typeface="Arial"/>
                  </a:rPr>
                  <a:t>of control</a:t>
                </a:r>
                <a:r>
                  <a:rPr lang="en-US" sz="1100" spc="-50" dirty="0">
                    <a:latin typeface="Arial"/>
                    <a:cs typeface="Arial"/>
                  </a:rPr>
                  <a:t> </a:t>
                </a:r>
                <a:r>
                  <a:rPr lang="en-US" sz="1100" spc="-60" dirty="0" smtClean="0">
                    <a:latin typeface="Arial"/>
                    <a:cs typeface="Arial"/>
                  </a:rPr>
                  <a:t>variables.</a:t>
                </a:r>
                <a:endParaRPr sz="11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45" y="892175"/>
                <a:ext cx="3789718" cy="2240550"/>
              </a:xfrm>
              <a:prstGeom prst="rect">
                <a:avLst/>
              </a:prstGeom>
              <a:blipFill rotWithShape="0">
                <a:blip r:embed="rId2"/>
                <a:stretch>
                  <a:fillRect l="-2093" t="-2174" r="-1771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41910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5" dirty="0">
                <a:solidFill>
                  <a:srgbClr val="F2F2F2"/>
                </a:solidFill>
                <a:latin typeface="Arial"/>
                <a:cs typeface="Arial"/>
              </a:rPr>
              <a:t>Conclusions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Conclusions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897" y="815975"/>
            <a:ext cx="3962400" cy="246080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21082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45" dirty="0" smtClean="0">
                <a:latin typeface="Arial"/>
                <a:cs typeface="Arial"/>
              </a:rPr>
              <a:t>almost </a:t>
            </a:r>
            <a:r>
              <a:rPr sz="1100" spc="-45" dirty="0">
                <a:latin typeface="Arial"/>
                <a:cs typeface="Arial"/>
              </a:rPr>
              <a:t>non-existent </a:t>
            </a:r>
            <a:r>
              <a:rPr sz="1100" spc="-5" dirty="0">
                <a:latin typeface="Arial"/>
                <a:cs typeface="Arial"/>
              </a:rPr>
              <a:t>at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beginning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analysed  </a:t>
            </a:r>
            <a:r>
              <a:rPr sz="1100" spc="-35" dirty="0">
                <a:latin typeface="Arial"/>
                <a:cs typeface="Arial"/>
              </a:rPr>
              <a:t>period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40" dirty="0">
                <a:latin typeface="Arial"/>
                <a:cs typeface="Arial"/>
              </a:rPr>
              <a:t>strong </a:t>
            </a:r>
            <a:r>
              <a:rPr sz="1100" spc="-75" dirty="0">
                <a:latin typeface="Arial"/>
                <a:cs typeface="Arial"/>
              </a:rPr>
              <a:t>increase since </a:t>
            </a:r>
            <a:r>
              <a:rPr sz="1100" spc="-70" dirty="0">
                <a:latin typeface="Arial"/>
                <a:cs typeface="Arial"/>
              </a:rPr>
              <a:t>1996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lang="en-US" sz="1100" spc="-105" dirty="0" smtClean="0">
                <a:latin typeface="Arial"/>
                <a:cs typeface="Arial"/>
              </a:rPr>
              <a:t> </a:t>
            </a:r>
            <a:r>
              <a:rPr sz="1100" spc="-50" dirty="0" smtClean="0">
                <a:latin typeface="Arial"/>
                <a:cs typeface="Arial"/>
              </a:rPr>
              <a:t>peaking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crisis  </a:t>
            </a:r>
            <a:r>
              <a:rPr sz="1100" spc="-85" dirty="0">
                <a:latin typeface="Arial"/>
                <a:cs typeface="Arial"/>
              </a:rPr>
              <a:t>year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1998,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40" dirty="0">
                <a:latin typeface="Arial"/>
                <a:cs typeface="Arial"/>
              </a:rPr>
              <a:t>strong </a:t>
            </a:r>
            <a:r>
              <a:rPr sz="1100" spc="-95" dirty="0">
                <a:latin typeface="Arial"/>
                <a:cs typeface="Arial"/>
              </a:rPr>
              <a:t>decrease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around </a:t>
            </a:r>
            <a:r>
              <a:rPr sz="1100" spc="-70" dirty="0">
                <a:latin typeface="Arial"/>
                <a:cs typeface="Arial"/>
              </a:rPr>
              <a:t>20% </a:t>
            </a:r>
            <a:r>
              <a:rPr sz="1100" spc="-20" dirty="0">
                <a:latin typeface="Arial"/>
                <a:cs typeface="Arial"/>
              </a:rPr>
              <a:t>in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2006</a:t>
            </a:r>
            <a:endParaRPr sz="1100" dirty="0">
              <a:latin typeface="Arial"/>
              <a:cs typeface="Arial"/>
            </a:endParaRPr>
          </a:p>
          <a:p>
            <a:pPr marL="184150" marR="7810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Controlling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spc="-60" dirty="0">
                <a:latin typeface="Arial"/>
                <a:cs typeface="Arial"/>
              </a:rPr>
              <a:t>demographic </a:t>
            </a:r>
            <a:r>
              <a:rPr sz="1100" spc="-45" dirty="0">
                <a:latin typeface="Arial"/>
                <a:cs typeface="Arial"/>
              </a:rPr>
              <a:t>characteristics, </a:t>
            </a:r>
            <a:r>
              <a:rPr sz="1100" spc="-40" dirty="0">
                <a:latin typeface="Arial"/>
                <a:cs typeface="Arial"/>
              </a:rPr>
              <a:t>occupation </a:t>
            </a:r>
            <a:r>
              <a:rPr sz="1100" spc="-55" dirty="0">
                <a:latin typeface="Arial"/>
                <a:cs typeface="Arial"/>
              </a:rPr>
              <a:t>types 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75" dirty="0">
                <a:latin typeface="Arial"/>
                <a:cs typeface="Arial"/>
              </a:rPr>
              <a:t>levels </a:t>
            </a:r>
            <a:r>
              <a:rPr sz="1100" spc="-90" dirty="0">
                <a:latin typeface="Arial"/>
                <a:cs typeface="Arial"/>
              </a:rPr>
              <a:t>makes </a:t>
            </a:r>
            <a:r>
              <a:rPr sz="1100" spc="-50" dirty="0">
                <a:latin typeface="Arial"/>
                <a:cs typeface="Arial"/>
              </a:rPr>
              <a:t>adjusted </a:t>
            </a:r>
            <a:r>
              <a:rPr sz="1100" spc="-100" dirty="0">
                <a:latin typeface="Arial"/>
                <a:cs typeface="Arial"/>
              </a:rPr>
              <a:t>GWG 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sz="1100" spc="-60" dirty="0" smtClean="0">
                <a:latin typeface="Arial"/>
                <a:cs typeface="Arial"/>
              </a:rPr>
              <a:t>vanish </a:t>
            </a:r>
            <a:r>
              <a:rPr sz="1100" spc="-45" dirty="0">
                <a:latin typeface="Arial"/>
                <a:cs typeface="Arial"/>
              </a:rPr>
              <a:t>or </a:t>
            </a:r>
            <a:r>
              <a:rPr sz="1100" spc="-5" dirty="0">
                <a:latin typeface="Arial"/>
                <a:cs typeface="Arial"/>
              </a:rPr>
              <a:t>turn </a:t>
            </a:r>
            <a:r>
              <a:rPr sz="1100" spc="-50" dirty="0">
                <a:latin typeface="Arial"/>
                <a:cs typeface="Arial"/>
              </a:rPr>
              <a:t>negative,  </a:t>
            </a:r>
            <a:r>
              <a:rPr sz="1100" spc="-55" dirty="0">
                <a:latin typeface="Arial"/>
                <a:cs typeface="Arial"/>
              </a:rPr>
              <a:t>except </a:t>
            </a:r>
            <a:r>
              <a:rPr lang="de-DE" sz="1100" spc="-55" dirty="0" smtClean="0">
                <a:latin typeface="Arial"/>
                <a:cs typeface="Arial"/>
              </a:rPr>
              <a:t>in </a:t>
            </a:r>
            <a:r>
              <a:rPr sz="1100" spc="-30" dirty="0" smtClean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crisis </a:t>
            </a:r>
            <a:r>
              <a:rPr sz="1100" spc="-35" dirty="0">
                <a:latin typeface="Arial"/>
                <a:cs typeface="Arial"/>
              </a:rPr>
              <a:t>period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1996-1998</a:t>
            </a:r>
            <a:endParaRPr sz="1100" dirty="0">
              <a:latin typeface="Arial"/>
              <a:cs typeface="Arial"/>
            </a:endParaRPr>
          </a:p>
          <a:p>
            <a:pPr marL="184150" marR="51435" indent="-171450" algn="just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The </a:t>
            </a:r>
            <a:r>
              <a:rPr sz="1100" spc="-85" dirty="0">
                <a:latin typeface="Arial"/>
                <a:cs typeface="Arial"/>
              </a:rPr>
              <a:t>changes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raw </a:t>
            </a:r>
            <a:r>
              <a:rPr sz="1100" spc="-105" dirty="0">
                <a:latin typeface="Arial"/>
                <a:cs typeface="Arial"/>
              </a:rPr>
              <a:t>GWG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20" dirty="0">
                <a:latin typeface="Arial"/>
                <a:cs typeface="Arial"/>
              </a:rPr>
              <a:t>time </a:t>
            </a:r>
            <a:r>
              <a:rPr sz="1100" spc="-85" dirty="0">
                <a:latin typeface="Arial"/>
                <a:cs typeface="Arial"/>
              </a:rPr>
              <a:t>are </a:t>
            </a:r>
            <a:r>
              <a:rPr sz="1100" spc="-45" dirty="0">
                <a:latin typeface="Arial"/>
                <a:cs typeface="Arial"/>
              </a:rPr>
              <a:t>related </a:t>
            </a:r>
            <a:r>
              <a:rPr sz="1100" spc="-35" dirty="0">
                <a:latin typeface="Arial"/>
                <a:cs typeface="Arial"/>
              </a:rPr>
              <a:t>mainly </a:t>
            </a:r>
            <a:r>
              <a:rPr sz="1100" spc="10" dirty="0">
                <a:latin typeface="Arial"/>
                <a:cs typeface="Arial"/>
              </a:rPr>
              <a:t>to  </a:t>
            </a:r>
            <a:r>
              <a:rPr sz="1100" spc="-85" dirty="0">
                <a:latin typeface="Arial"/>
                <a:cs typeface="Arial"/>
              </a:rPr>
              <a:t>changes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”observed </a:t>
            </a:r>
            <a:r>
              <a:rPr sz="1100" spc="-30" dirty="0">
                <a:latin typeface="Arial"/>
                <a:cs typeface="Arial"/>
              </a:rPr>
              <a:t>prices”, </a:t>
            </a:r>
            <a:r>
              <a:rPr sz="1100" spc="-114" dirty="0">
                <a:latin typeface="Arial"/>
                <a:cs typeface="Arial"/>
              </a:rPr>
              <a:t>as </a:t>
            </a:r>
            <a:r>
              <a:rPr sz="1100" spc="-45" dirty="0">
                <a:latin typeface="Arial"/>
                <a:cs typeface="Arial"/>
              </a:rPr>
              <a:t>male-dominated occupations  </a:t>
            </a:r>
            <a:r>
              <a:rPr sz="1100" spc="-65" dirty="0">
                <a:latin typeface="Arial"/>
                <a:cs typeface="Arial"/>
              </a:rPr>
              <a:t>experienced </a:t>
            </a:r>
            <a:r>
              <a:rPr sz="1100" spc="-40" dirty="0">
                <a:latin typeface="Arial"/>
                <a:cs typeface="Arial"/>
              </a:rPr>
              <a:t>relative </a:t>
            </a:r>
            <a:r>
              <a:rPr sz="1100" spc="-95" dirty="0">
                <a:latin typeface="Arial"/>
                <a:cs typeface="Arial"/>
              </a:rPr>
              <a:t>wage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increases.</a:t>
            </a:r>
            <a:endParaRPr sz="1100" dirty="0">
              <a:latin typeface="Arial"/>
              <a:cs typeface="Arial"/>
            </a:endParaRPr>
          </a:p>
          <a:p>
            <a:pPr marL="184150" marR="225425" indent="-171450">
              <a:lnSpc>
                <a:spcPct val="1026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20" dirty="0">
                <a:latin typeface="Arial"/>
                <a:cs typeface="Arial"/>
              </a:rPr>
              <a:t>Important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look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more </a:t>
            </a:r>
            <a:r>
              <a:rPr sz="1100" spc="-30" dirty="0">
                <a:latin typeface="Arial"/>
                <a:cs typeface="Arial"/>
              </a:rPr>
              <a:t>detail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hirings </a:t>
            </a:r>
            <a:r>
              <a:rPr sz="1100" spc="-65" dirty="0">
                <a:latin typeface="Arial"/>
                <a:cs typeface="Arial"/>
              </a:rPr>
              <a:t>and separations  and </a:t>
            </a:r>
            <a:r>
              <a:rPr sz="1100" spc="-35" dirty="0">
                <a:latin typeface="Arial"/>
                <a:cs typeface="Arial"/>
              </a:rPr>
              <a:t>local labour </a:t>
            </a:r>
            <a:r>
              <a:rPr sz="1100" spc="-45" dirty="0">
                <a:latin typeface="Arial"/>
                <a:cs typeface="Arial"/>
              </a:rPr>
              <a:t>market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conditions</a:t>
            </a:r>
            <a:endParaRPr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>
                <a:latin typeface="Arial"/>
                <a:cs typeface="Arial"/>
              </a:rPr>
              <a:t>Possibility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0" dirty="0">
                <a:latin typeface="Arial"/>
                <a:cs typeface="Arial"/>
              </a:rPr>
              <a:t>distinguish </a:t>
            </a:r>
            <a:r>
              <a:rPr sz="1100" spc="-70" dirty="0">
                <a:latin typeface="Arial"/>
                <a:cs typeface="Arial"/>
              </a:rPr>
              <a:t>between </a:t>
            </a:r>
            <a:r>
              <a:rPr sz="1100" spc="-45" dirty="0">
                <a:latin typeface="Arial"/>
                <a:cs typeface="Arial"/>
              </a:rPr>
              <a:t>devaluation </a:t>
            </a:r>
            <a:r>
              <a:rPr sz="1100" spc="-65" dirty="0">
                <a:latin typeface="Arial"/>
                <a:cs typeface="Arial"/>
              </a:rPr>
              <a:t>vs.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queuing?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Adverse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effects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transition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women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49" y="892175"/>
            <a:ext cx="3962401" cy="18658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24892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>
                <a:latin typeface="Arial"/>
                <a:cs typeface="Arial"/>
              </a:rPr>
              <a:t>Growing </a:t>
            </a:r>
            <a:r>
              <a:rPr sz="1100" spc="-40" dirty="0">
                <a:latin typeface="Arial"/>
                <a:cs typeface="Arial"/>
              </a:rPr>
              <a:t>poverty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inequality </a:t>
            </a:r>
            <a:r>
              <a:rPr sz="1100" spc="-85" dirty="0">
                <a:latin typeface="Arial"/>
                <a:cs typeface="Arial"/>
              </a:rPr>
              <a:t>were </a:t>
            </a:r>
            <a:r>
              <a:rPr sz="1100" spc="-50" dirty="0">
                <a:latin typeface="Arial"/>
                <a:cs typeface="Arial"/>
              </a:rPr>
              <a:t>largely </a:t>
            </a:r>
            <a:r>
              <a:rPr sz="1100" spc="-55" dirty="0">
                <a:latin typeface="Arial"/>
                <a:cs typeface="Arial"/>
              </a:rPr>
              <a:t>feminized  </a:t>
            </a:r>
            <a:r>
              <a:rPr sz="1100" spc="-10" dirty="0">
                <a:latin typeface="Arial"/>
                <a:cs typeface="Arial"/>
              </a:rPr>
              <a:t>(Pollert,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2003).</a:t>
            </a:r>
            <a:endParaRPr sz="1100" dirty="0">
              <a:latin typeface="Arial"/>
              <a:cs typeface="Arial"/>
            </a:endParaRPr>
          </a:p>
          <a:p>
            <a:pPr marL="184150" marR="49339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60" dirty="0">
                <a:latin typeface="Arial"/>
                <a:cs typeface="Arial"/>
              </a:rPr>
              <a:t>Revival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traditional </a:t>
            </a:r>
            <a:r>
              <a:rPr sz="1100" spc="-70" dirty="0">
                <a:latin typeface="Arial"/>
                <a:cs typeface="Arial"/>
              </a:rPr>
              <a:t>gender </a:t>
            </a:r>
            <a:r>
              <a:rPr sz="1100" spc="-65" dirty="0">
                <a:latin typeface="Arial"/>
                <a:cs typeface="Arial"/>
              </a:rPr>
              <a:t>roles </a:t>
            </a:r>
            <a:r>
              <a:rPr sz="1100" spc="-10" dirty="0">
                <a:latin typeface="Arial"/>
                <a:cs typeface="Arial"/>
              </a:rPr>
              <a:t>(Pollert </a:t>
            </a:r>
            <a:r>
              <a:rPr sz="1100" spc="-5" dirty="0">
                <a:latin typeface="Arial"/>
                <a:cs typeface="Arial"/>
              </a:rPr>
              <a:t>, </a:t>
            </a:r>
            <a:r>
              <a:rPr sz="1100" spc="-55" dirty="0">
                <a:latin typeface="Arial"/>
                <a:cs typeface="Arial"/>
              </a:rPr>
              <a:t>2003,  </a:t>
            </a:r>
            <a:r>
              <a:rPr sz="1100" spc="-40" dirty="0">
                <a:latin typeface="Arial"/>
                <a:cs typeface="Arial"/>
              </a:rPr>
              <a:t>Rodovic-Markovic,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2011).</a:t>
            </a:r>
            <a:endParaRPr sz="1100" dirty="0">
              <a:latin typeface="Arial"/>
              <a:cs typeface="Arial"/>
            </a:endParaRPr>
          </a:p>
          <a:p>
            <a:pPr marL="184150" marR="1143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Budget </a:t>
            </a:r>
            <a:r>
              <a:rPr sz="1100" spc="-35" dirty="0">
                <a:latin typeface="Arial"/>
                <a:cs typeface="Arial"/>
              </a:rPr>
              <a:t>restrictions affecting </a:t>
            </a:r>
            <a:r>
              <a:rPr sz="1100" spc="-60" dirty="0">
                <a:latin typeface="Arial"/>
                <a:cs typeface="Arial"/>
              </a:rPr>
              <a:t>healthcare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education  </a:t>
            </a:r>
            <a:r>
              <a:rPr sz="1100" spc="-40" dirty="0">
                <a:latin typeface="Arial"/>
                <a:cs typeface="Arial"/>
              </a:rPr>
              <a:t>benefits, </a:t>
            </a:r>
            <a:r>
              <a:rPr sz="1100" spc="-114" dirty="0">
                <a:latin typeface="Arial"/>
                <a:cs typeface="Arial"/>
              </a:rPr>
              <a:t>as </a:t>
            </a:r>
            <a:r>
              <a:rPr sz="1100" spc="-45" dirty="0">
                <a:latin typeface="Arial"/>
                <a:cs typeface="Arial"/>
              </a:rPr>
              <a:t>well </a:t>
            </a:r>
            <a:r>
              <a:rPr sz="1100" spc="-114" dirty="0">
                <a:latin typeface="Arial"/>
                <a:cs typeface="Arial"/>
              </a:rPr>
              <a:t>as </a:t>
            </a:r>
            <a:r>
              <a:rPr sz="1100" spc="-30" dirty="0">
                <a:latin typeface="Arial"/>
                <a:cs typeface="Arial"/>
              </a:rPr>
              <a:t>rights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maternity </a:t>
            </a:r>
            <a:r>
              <a:rPr sz="1100" spc="-80" dirty="0">
                <a:latin typeface="Arial"/>
                <a:cs typeface="Arial"/>
              </a:rPr>
              <a:t>leave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childcare  </a:t>
            </a:r>
            <a:r>
              <a:rPr sz="1100" spc="-35" dirty="0">
                <a:latin typeface="Arial"/>
                <a:cs typeface="Arial"/>
              </a:rPr>
              <a:t>(Rodovic-Markovic, </a:t>
            </a:r>
            <a:r>
              <a:rPr sz="1100" spc="-55" dirty="0">
                <a:latin typeface="Arial"/>
                <a:cs typeface="Arial"/>
              </a:rPr>
              <a:t>2011; </a:t>
            </a:r>
            <a:r>
              <a:rPr sz="1100" spc="-20" dirty="0">
                <a:latin typeface="Arial"/>
                <a:cs typeface="Arial"/>
              </a:rPr>
              <a:t>Pollert, </a:t>
            </a:r>
            <a:r>
              <a:rPr sz="1100" spc="-55" dirty="0">
                <a:latin typeface="Arial"/>
                <a:cs typeface="Arial"/>
              </a:rPr>
              <a:t>2003; </a:t>
            </a:r>
            <a:r>
              <a:rPr sz="1100" spc="-85" dirty="0">
                <a:latin typeface="Arial"/>
                <a:cs typeface="Arial"/>
              </a:rPr>
              <a:t>Ferge </a:t>
            </a:r>
            <a:r>
              <a:rPr sz="1100" spc="-5" dirty="0">
                <a:latin typeface="Arial"/>
                <a:cs typeface="Arial"/>
              </a:rPr>
              <a:t>Z., </a:t>
            </a:r>
            <a:r>
              <a:rPr sz="1100" spc="-55" dirty="0">
                <a:latin typeface="Arial"/>
                <a:cs typeface="Arial"/>
              </a:rPr>
              <a:t>1997,  Ingham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Ingham,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2002).</a:t>
            </a:r>
            <a:endParaRPr sz="1100" dirty="0">
              <a:latin typeface="Arial"/>
              <a:cs typeface="Arial"/>
            </a:endParaRPr>
          </a:p>
          <a:p>
            <a:pPr marL="184150" marR="508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>
                <a:latin typeface="Arial"/>
                <a:cs typeface="Arial"/>
              </a:rPr>
              <a:t>Overall, </a:t>
            </a:r>
            <a:r>
              <a:rPr sz="1100" spc="-20" dirty="0">
                <a:latin typeface="Arial"/>
                <a:cs typeface="Arial"/>
              </a:rPr>
              <a:t>transition </a:t>
            </a:r>
            <a:r>
              <a:rPr sz="1100" spc="-50" dirty="0">
                <a:latin typeface="Arial"/>
                <a:cs typeface="Arial"/>
              </a:rPr>
              <a:t>countries </a:t>
            </a:r>
            <a:r>
              <a:rPr sz="1100" spc="-30" dirty="0">
                <a:latin typeface="Arial"/>
                <a:cs typeface="Arial"/>
              </a:rPr>
              <a:t>lost </a:t>
            </a:r>
            <a:r>
              <a:rPr sz="1100" spc="-15" dirty="0">
                <a:latin typeface="Arial"/>
                <a:cs typeface="Arial"/>
              </a:rPr>
              <a:t>their </a:t>
            </a:r>
            <a:r>
              <a:rPr sz="1100" spc="-10" dirty="0">
                <a:latin typeface="Arial"/>
                <a:cs typeface="Arial"/>
              </a:rPr>
              <a:t>top </a:t>
            </a:r>
            <a:r>
              <a:rPr sz="1100" spc="-40" dirty="0">
                <a:latin typeface="Arial"/>
                <a:cs typeface="Arial"/>
              </a:rPr>
              <a:t>positions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e.g</a:t>
            </a:r>
            <a:r>
              <a:rPr sz="1100" spc="-50" dirty="0" smtClean="0">
                <a:latin typeface="Arial"/>
                <a:cs typeface="Arial"/>
              </a:rPr>
              <a:t>.</a:t>
            </a:r>
            <a:r>
              <a:rPr lang="en-US" sz="1100" spc="-50" dirty="0" smtClean="0">
                <a:latin typeface="Arial"/>
                <a:cs typeface="Arial"/>
              </a:rPr>
              <a:t> </a:t>
            </a:r>
            <a:r>
              <a:rPr sz="1100" spc="-50" dirty="0" smtClean="0">
                <a:latin typeface="Arial"/>
                <a:cs typeface="Arial"/>
              </a:rPr>
              <a:t>  </a:t>
            </a:r>
            <a:r>
              <a:rPr sz="1100" spc="-60" dirty="0">
                <a:latin typeface="Arial"/>
                <a:cs typeface="Arial"/>
              </a:rPr>
              <a:t>Gender-related </a:t>
            </a:r>
            <a:r>
              <a:rPr sz="1100" spc="-50" dirty="0">
                <a:latin typeface="Arial"/>
                <a:cs typeface="Arial"/>
              </a:rPr>
              <a:t>Development </a:t>
            </a:r>
            <a:r>
              <a:rPr sz="1100" spc="-60" dirty="0">
                <a:latin typeface="Arial"/>
                <a:cs typeface="Arial"/>
              </a:rPr>
              <a:t>Index </a:t>
            </a:r>
            <a:r>
              <a:rPr sz="1100" spc="-50" dirty="0">
                <a:latin typeface="Arial"/>
                <a:cs typeface="Arial"/>
              </a:rPr>
              <a:t>or Relative </a:t>
            </a:r>
            <a:r>
              <a:rPr sz="1100" spc="-45" dirty="0">
                <a:latin typeface="Arial"/>
                <a:cs typeface="Arial"/>
              </a:rPr>
              <a:t>Status </a:t>
            </a:r>
            <a:r>
              <a:rPr sz="1100" spc="-20" dirty="0">
                <a:latin typeface="Arial"/>
                <a:cs typeface="Arial"/>
              </a:rPr>
              <a:t>of  </a:t>
            </a:r>
            <a:r>
              <a:rPr sz="1100" spc="-70" dirty="0">
                <a:latin typeface="Arial"/>
                <a:cs typeface="Arial"/>
              </a:rPr>
              <a:t>Women </a:t>
            </a:r>
            <a:r>
              <a:rPr sz="1100" spc="-55" dirty="0">
                <a:latin typeface="Arial"/>
                <a:cs typeface="Arial"/>
              </a:rPr>
              <a:t>index </a:t>
            </a:r>
            <a:r>
              <a:rPr sz="1100" spc="-10" dirty="0">
                <a:latin typeface="Arial"/>
                <a:cs typeface="Arial"/>
              </a:rPr>
              <a:t>(Pollert,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2003).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Advantages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analysis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850" y="892175"/>
            <a:ext cx="3962400" cy="16530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4150" marR="508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85" dirty="0">
                <a:latin typeface="Arial"/>
                <a:cs typeface="Arial"/>
              </a:rPr>
              <a:t>Gender </a:t>
            </a:r>
            <a:r>
              <a:rPr sz="1100" spc="-70" dirty="0">
                <a:latin typeface="Arial"/>
                <a:cs typeface="Arial"/>
              </a:rPr>
              <a:t>earnings </a:t>
            </a:r>
            <a:r>
              <a:rPr sz="1100" spc="-40" dirty="0">
                <a:latin typeface="Arial"/>
                <a:cs typeface="Arial"/>
              </a:rPr>
              <a:t>differentials </a:t>
            </a:r>
            <a:r>
              <a:rPr sz="1100" spc="-75" dirty="0">
                <a:latin typeface="Arial"/>
                <a:cs typeface="Arial"/>
              </a:rPr>
              <a:t>may </a:t>
            </a:r>
            <a:r>
              <a:rPr sz="1100" spc="-8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related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the  </a:t>
            </a:r>
            <a:r>
              <a:rPr sz="1100" spc="-20" dirty="0">
                <a:latin typeface="Arial"/>
                <a:cs typeface="Arial"/>
              </a:rPr>
              <a:t>productivity </a:t>
            </a:r>
            <a:r>
              <a:rPr sz="1100" spc="-60" dirty="0">
                <a:latin typeface="Arial"/>
                <a:cs typeface="Arial"/>
              </a:rPr>
              <a:t>differences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sorting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80" dirty="0">
                <a:latin typeface="Arial"/>
                <a:cs typeface="Arial"/>
              </a:rPr>
              <a:t>men </a:t>
            </a:r>
            <a:r>
              <a:rPr sz="1100" spc="-10" dirty="0">
                <a:latin typeface="Arial"/>
                <a:cs typeface="Arial"/>
              </a:rPr>
              <a:t>into </a:t>
            </a:r>
            <a:r>
              <a:rPr sz="1100" spc="-30" dirty="0" smtClean="0">
                <a:latin typeface="Arial"/>
                <a:cs typeface="Arial"/>
              </a:rPr>
              <a:t>different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sz="1100" spc="-30" dirty="0" smtClean="0">
                <a:latin typeface="Arial"/>
                <a:cs typeface="Arial"/>
              </a:rPr>
              <a:t>firms </a:t>
            </a:r>
            <a:r>
              <a:rPr sz="1100" spc="-35" dirty="0">
                <a:latin typeface="Arial"/>
                <a:cs typeface="Arial"/>
              </a:rPr>
              <a:t>(Kremer, </a:t>
            </a:r>
            <a:r>
              <a:rPr sz="1100" spc="-55" dirty="0">
                <a:latin typeface="Arial"/>
                <a:cs typeface="Arial"/>
              </a:rPr>
              <a:t>1993; </a:t>
            </a:r>
            <a:r>
              <a:rPr sz="1100" spc="-40" dirty="0">
                <a:latin typeface="Arial"/>
                <a:cs typeface="Arial"/>
              </a:rPr>
              <a:t>Carrington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Troske,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1998)</a:t>
            </a:r>
            <a:endParaRPr sz="1100" dirty="0">
              <a:latin typeface="Arial"/>
              <a:cs typeface="Arial"/>
            </a:endParaRPr>
          </a:p>
          <a:p>
            <a:pPr marL="184150" marR="6604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5" dirty="0">
                <a:latin typeface="Arial"/>
                <a:cs typeface="Arial"/>
              </a:rPr>
              <a:t>Analyzing </a:t>
            </a:r>
            <a:r>
              <a:rPr sz="1100" spc="-70" dirty="0">
                <a:latin typeface="Arial"/>
                <a:cs typeface="Arial"/>
              </a:rPr>
              <a:t>an </a:t>
            </a:r>
            <a:r>
              <a:rPr sz="1100" spc="-30" dirty="0">
                <a:latin typeface="Arial"/>
                <a:cs typeface="Arial"/>
              </a:rPr>
              <a:t>internal </a:t>
            </a:r>
            <a:r>
              <a:rPr sz="1100" spc="-40" dirty="0">
                <a:latin typeface="Arial"/>
                <a:cs typeface="Arial"/>
              </a:rPr>
              <a:t>labor </a:t>
            </a:r>
            <a:r>
              <a:rPr sz="1100" spc="-45" dirty="0">
                <a:latin typeface="Arial"/>
                <a:cs typeface="Arial"/>
              </a:rPr>
              <a:t>market </a:t>
            </a:r>
            <a:r>
              <a:rPr sz="1100" spc="-60" dirty="0">
                <a:latin typeface="Arial"/>
                <a:cs typeface="Arial"/>
              </a:rPr>
              <a:t>allows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verify </a:t>
            </a:r>
            <a:r>
              <a:rPr sz="1100" spc="-45" dirty="0">
                <a:latin typeface="Arial"/>
                <a:cs typeface="Arial"/>
              </a:rPr>
              <a:t>whether  </a:t>
            </a:r>
            <a:r>
              <a:rPr sz="1100" spc="-70" dirty="0">
                <a:latin typeface="Arial"/>
                <a:cs typeface="Arial"/>
              </a:rPr>
              <a:t>gender </a:t>
            </a:r>
            <a:r>
              <a:rPr sz="1100" spc="-85" dirty="0">
                <a:latin typeface="Arial"/>
                <a:cs typeface="Arial"/>
              </a:rPr>
              <a:t>gaps </a:t>
            </a:r>
            <a:r>
              <a:rPr sz="1100" spc="-55" dirty="0">
                <a:latin typeface="Arial"/>
                <a:cs typeface="Arial"/>
              </a:rPr>
              <a:t>remain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55" dirty="0">
                <a:latin typeface="Arial"/>
                <a:cs typeface="Arial"/>
              </a:rPr>
              <a:t>very </a:t>
            </a:r>
            <a:r>
              <a:rPr sz="1100" spc="-85" dirty="0">
                <a:latin typeface="Arial"/>
                <a:cs typeface="Arial"/>
              </a:rPr>
              <a:t>homogeneous </a:t>
            </a:r>
            <a:r>
              <a:rPr sz="1100" spc="-60" dirty="0">
                <a:latin typeface="Arial"/>
                <a:cs typeface="Arial"/>
              </a:rPr>
              <a:t>groups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 smtClean="0">
                <a:latin typeface="Arial"/>
                <a:cs typeface="Arial"/>
              </a:rPr>
              <a:t>workers </a:t>
            </a:r>
            <a:r>
              <a:rPr sz="1100" spc="-40" dirty="0">
                <a:latin typeface="Arial"/>
                <a:cs typeface="Arial"/>
              </a:rPr>
              <a:t>(Kunze,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2008)</a:t>
            </a:r>
            <a:endParaRPr sz="1100" dirty="0">
              <a:latin typeface="Arial"/>
              <a:cs typeface="Arial"/>
            </a:endParaRPr>
          </a:p>
          <a:p>
            <a:pPr marL="184150" marR="8445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40" dirty="0">
                <a:latin typeface="Arial"/>
                <a:cs typeface="Arial"/>
              </a:rPr>
              <a:t>Studying </a:t>
            </a:r>
            <a:r>
              <a:rPr sz="1100" spc="-75" dirty="0">
                <a:latin typeface="Arial"/>
                <a:cs typeface="Arial"/>
              </a:rPr>
              <a:t>career </a:t>
            </a:r>
            <a:r>
              <a:rPr sz="1100" spc="-50" dirty="0">
                <a:latin typeface="Arial"/>
                <a:cs typeface="Arial"/>
              </a:rPr>
              <a:t>paths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workers </a:t>
            </a:r>
            <a:r>
              <a:rPr sz="1100" spc="-75" dirty="0">
                <a:latin typeface="Arial"/>
                <a:cs typeface="Arial"/>
              </a:rPr>
              <a:t>may </a:t>
            </a:r>
            <a:r>
              <a:rPr sz="1100" spc="-90" dirty="0">
                <a:latin typeface="Arial"/>
                <a:cs typeface="Arial"/>
              </a:rPr>
              <a:t>shed </a:t>
            </a:r>
            <a:r>
              <a:rPr sz="1100" spc="-5" dirty="0">
                <a:latin typeface="Arial"/>
                <a:cs typeface="Arial"/>
              </a:rPr>
              <a:t>light </a:t>
            </a:r>
            <a:r>
              <a:rPr sz="1100" spc="-20" dirty="0" smtClean="0">
                <a:latin typeface="Arial"/>
                <a:cs typeface="Arial"/>
              </a:rPr>
              <a:t>o</a:t>
            </a:r>
            <a:r>
              <a:rPr lang="de-DE" sz="1100" spc="-20" dirty="0" smtClean="0">
                <a:latin typeface="Arial"/>
                <a:cs typeface="Arial"/>
              </a:rPr>
              <a:t>n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reasons  </a:t>
            </a:r>
            <a:r>
              <a:rPr sz="1100" spc="-45" dirty="0">
                <a:latin typeface="Arial"/>
                <a:cs typeface="Arial"/>
              </a:rPr>
              <a:t>underlying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85" dirty="0">
                <a:latin typeface="Arial"/>
                <a:cs typeface="Arial"/>
              </a:rPr>
              <a:t>emergence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evolution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gender 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70" dirty="0">
                <a:latin typeface="Arial"/>
                <a:cs typeface="Arial"/>
              </a:rPr>
              <a:t>gap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course </a:t>
            </a:r>
            <a:r>
              <a:rPr sz="1100" spc="-2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transition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23850" y="930475"/>
            <a:ext cx="3962400" cy="198451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1450" marR="41910" indent="-171450">
              <a:spcBef>
                <a:spcPts val="55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This </a:t>
            </a:r>
            <a:r>
              <a:rPr sz="1100" spc="-70" dirty="0">
                <a:latin typeface="Arial"/>
                <a:cs typeface="Arial"/>
              </a:rPr>
              <a:t>analysis 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-15" dirty="0" smtClean="0">
                <a:latin typeface="Arial"/>
                <a:cs typeface="Arial"/>
              </a:rPr>
              <a:t>might </a:t>
            </a:r>
            <a:r>
              <a:rPr sz="1100" spc="-75" dirty="0">
                <a:latin typeface="Arial"/>
                <a:cs typeface="Arial"/>
              </a:rPr>
              <a:t>also </a:t>
            </a:r>
            <a:r>
              <a:rPr sz="1100" spc="-5" dirty="0">
                <a:latin typeface="Arial"/>
                <a:cs typeface="Arial"/>
              </a:rPr>
              <a:t>tell </a:t>
            </a:r>
            <a:r>
              <a:rPr sz="1100" spc="-95" dirty="0">
                <a:latin typeface="Arial"/>
                <a:cs typeface="Arial"/>
              </a:rPr>
              <a:t>us </a:t>
            </a:r>
            <a:r>
              <a:rPr sz="1100" spc="-50" dirty="0">
                <a:latin typeface="Arial"/>
                <a:cs typeface="Arial"/>
              </a:rPr>
              <a:t>something </a:t>
            </a:r>
            <a:r>
              <a:rPr sz="1100" spc="-30" dirty="0">
                <a:latin typeface="Arial"/>
                <a:cs typeface="Arial"/>
              </a:rPr>
              <a:t>about </a:t>
            </a:r>
            <a:r>
              <a:rPr sz="1100" spc="-40" dirty="0">
                <a:latin typeface="Arial"/>
                <a:cs typeface="Arial"/>
              </a:rPr>
              <a:t>labor </a:t>
            </a:r>
            <a:r>
              <a:rPr sz="1100" spc="-45" dirty="0">
                <a:latin typeface="Arial"/>
                <a:cs typeface="Arial"/>
              </a:rPr>
              <a:t>market  </a:t>
            </a:r>
            <a:r>
              <a:rPr sz="1100" spc="-40" dirty="0">
                <a:latin typeface="Arial"/>
                <a:cs typeface="Arial"/>
              </a:rPr>
              <a:t>adjustment during </a:t>
            </a:r>
            <a:r>
              <a:rPr sz="1100" spc="-20" dirty="0">
                <a:latin typeface="Arial"/>
                <a:cs typeface="Arial"/>
              </a:rPr>
              <a:t>transition in </a:t>
            </a:r>
            <a:r>
              <a:rPr sz="1100" spc="-65" dirty="0">
                <a:latin typeface="Arial"/>
                <a:cs typeface="Arial"/>
              </a:rPr>
              <a:t>general </a:t>
            </a:r>
            <a:r>
              <a:rPr sz="1100" spc="-30" dirty="0">
                <a:latin typeface="Arial"/>
                <a:cs typeface="Arial"/>
              </a:rPr>
              <a:t>(e.g., </a:t>
            </a:r>
            <a:r>
              <a:rPr sz="1100" spc="-70" dirty="0">
                <a:latin typeface="Arial"/>
                <a:cs typeface="Arial"/>
              </a:rPr>
              <a:t>how </a:t>
            </a:r>
            <a:r>
              <a:rPr sz="1100" spc="-35" dirty="0">
                <a:latin typeface="Arial"/>
                <a:cs typeface="Arial"/>
              </a:rPr>
              <a:t>rapidly </a:t>
            </a:r>
            <a:r>
              <a:rPr sz="1100" spc="-20" dirty="0">
                <a:latin typeface="Arial"/>
                <a:cs typeface="Arial"/>
              </a:rPr>
              <a:t>this  </a:t>
            </a:r>
            <a:r>
              <a:rPr sz="1100" spc="-40" dirty="0">
                <a:latin typeface="Arial"/>
                <a:cs typeface="Arial"/>
              </a:rPr>
              <a:t>adjustment </a:t>
            </a:r>
            <a:r>
              <a:rPr sz="1100" spc="-60" dirty="0">
                <a:latin typeface="Arial"/>
                <a:cs typeface="Arial"/>
              </a:rPr>
              <a:t>occurs </a:t>
            </a:r>
            <a:r>
              <a:rPr sz="1100" spc="-45" dirty="0">
                <a:latin typeface="Arial"/>
                <a:cs typeface="Arial"/>
              </a:rPr>
              <a:t>or whether there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9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lot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inertia </a:t>
            </a:r>
            <a:r>
              <a:rPr sz="1100" spc="-30" dirty="0">
                <a:latin typeface="Arial"/>
                <a:cs typeface="Arial"/>
              </a:rPr>
              <a:t>from  </a:t>
            </a:r>
            <a:r>
              <a:rPr sz="1100" spc="-50" dirty="0">
                <a:latin typeface="Arial"/>
                <a:cs typeface="Arial"/>
              </a:rPr>
              <a:t>Soviet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times)</a:t>
            </a:r>
            <a:endParaRPr sz="1100" dirty="0">
              <a:latin typeface="Arial"/>
              <a:cs typeface="Arial"/>
            </a:endParaRPr>
          </a:p>
          <a:p>
            <a:pPr marL="171450" marR="176530" indent="-171450" algn="just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0" dirty="0">
                <a:latin typeface="Arial"/>
                <a:cs typeface="Arial"/>
              </a:rPr>
              <a:t>Longitudinal </a:t>
            </a:r>
            <a:r>
              <a:rPr sz="1100" spc="-50" dirty="0">
                <a:latin typeface="Arial"/>
                <a:cs typeface="Arial"/>
              </a:rPr>
              <a:t>character </a:t>
            </a:r>
            <a:r>
              <a:rPr sz="1100" spc="-2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data </a:t>
            </a:r>
            <a:r>
              <a:rPr sz="1100" spc="-15" dirty="0">
                <a:latin typeface="Arial"/>
                <a:cs typeface="Arial"/>
              </a:rPr>
              <a:t>might </a:t>
            </a:r>
            <a:r>
              <a:rPr sz="1100" spc="-45" dirty="0">
                <a:latin typeface="Arial"/>
                <a:cs typeface="Arial"/>
              </a:rPr>
              <a:t>allow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establish  </a:t>
            </a:r>
            <a:r>
              <a:rPr sz="1100" spc="-45" dirty="0">
                <a:latin typeface="Arial"/>
                <a:cs typeface="Arial"/>
              </a:rPr>
              <a:t>causality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the relation </a:t>
            </a:r>
            <a:r>
              <a:rPr sz="1100" spc="-70" dirty="0">
                <a:latin typeface="Arial"/>
                <a:cs typeface="Arial"/>
              </a:rPr>
              <a:t>between </a:t>
            </a:r>
            <a:r>
              <a:rPr sz="1100" spc="-40" dirty="0">
                <a:latin typeface="Arial"/>
                <a:cs typeface="Arial"/>
              </a:rPr>
              <a:t>occupations’ </a:t>
            </a:r>
            <a:r>
              <a:rPr sz="1100" spc="-30" dirty="0">
                <a:latin typeface="Arial"/>
                <a:cs typeface="Arial"/>
              </a:rPr>
              <a:t>proportion </a:t>
            </a:r>
            <a:r>
              <a:rPr sz="1100" spc="-20" dirty="0">
                <a:latin typeface="Arial"/>
                <a:cs typeface="Arial"/>
              </a:rPr>
              <a:t>of  </a:t>
            </a:r>
            <a:r>
              <a:rPr sz="1100" spc="-80" dirty="0">
                <a:latin typeface="Arial"/>
                <a:cs typeface="Arial"/>
              </a:rPr>
              <a:t>women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its </a:t>
            </a:r>
            <a:r>
              <a:rPr sz="1100" spc="-95" dirty="0">
                <a:latin typeface="Arial"/>
                <a:cs typeface="Arial"/>
              </a:rPr>
              <a:t>wage </a:t>
            </a:r>
            <a:r>
              <a:rPr sz="1100" spc="-60" dirty="0">
                <a:latin typeface="Arial"/>
                <a:cs typeface="Arial"/>
              </a:rPr>
              <a:t>level </a:t>
            </a:r>
            <a:r>
              <a:rPr sz="1100" spc="-40" dirty="0">
                <a:latin typeface="Arial"/>
                <a:cs typeface="Arial"/>
              </a:rPr>
              <a:t>(devaluation </a:t>
            </a:r>
            <a:r>
              <a:rPr sz="1100" spc="-65" dirty="0">
                <a:latin typeface="Arial"/>
                <a:cs typeface="Arial"/>
              </a:rPr>
              <a:t>vs.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queuing)</a:t>
            </a:r>
            <a:endParaRPr sz="1100" dirty="0">
              <a:latin typeface="Arial"/>
              <a:cs typeface="Arial"/>
            </a:endParaRPr>
          </a:p>
          <a:p>
            <a:pPr marL="12700" marR="5080">
              <a:spcBef>
                <a:spcPts val="600"/>
              </a:spcBef>
            </a:pPr>
            <a:r>
              <a:rPr lang="en-US" sz="1100" b="1" spc="-10" dirty="0" smtClean="0">
                <a:latin typeface="Gill Sans MT"/>
                <a:cs typeface="Gill Sans MT"/>
              </a:rPr>
              <a:t>The set-up of our research </a:t>
            </a:r>
            <a:r>
              <a:rPr lang="en-US" sz="1100" b="1" spc="-20" dirty="0" smtClean="0">
                <a:latin typeface="Gill Sans MT"/>
                <a:cs typeface="Gill Sans MT"/>
              </a:rPr>
              <a:t>is </a:t>
            </a:r>
            <a:r>
              <a:rPr lang="en-US" sz="1100" b="1" spc="-15" dirty="0" smtClean="0">
                <a:latin typeface="Gill Sans MT"/>
                <a:cs typeface="Gill Sans MT"/>
              </a:rPr>
              <a:t>a </a:t>
            </a:r>
            <a:r>
              <a:rPr lang="en-US" sz="1100" b="1" spc="-20" dirty="0" smtClean="0">
                <a:latin typeface="Gill Sans MT"/>
                <a:cs typeface="Gill Sans MT"/>
              </a:rPr>
              <a:t>quasi-natural </a:t>
            </a:r>
            <a:r>
              <a:rPr lang="en-US" sz="1100" b="1" spc="-40" dirty="0" smtClean="0">
                <a:latin typeface="Gill Sans MT"/>
                <a:cs typeface="Gill Sans MT"/>
              </a:rPr>
              <a:t>experiment: </a:t>
            </a:r>
            <a:r>
              <a:rPr lang="en-US" sz="1100" b="1" spc="-70" dirty="0" smtClean="0">
                <a:latin typeface="Gill Sans MT"/>
                <a:cs typeface="Gill Sans MT"/>
              </a:rPr>
              <a:t>we </a:t>
            </a:r>
            <a:r>
              <a:rPr lang="en-US" sz="1100" b="1" spc="-45" dirty="0" smtClean="0">
                <a:latin typeface="Gill Sans MT"/>
                <a:cs typeface="Gill Sans MT"/>
              </a:rPr>
              <a:t>observe </a:t>
            </a:r>
            <a:r>
              <a:rPr lang="en-US" sz="1100" b="1" spc="-35" dirty="0" smtClean="0">
                <a:latin typeface="Gill Sans MT"/>
                <a:cs typeface="Gill Sans MT"/>
              </a:rPr>
              <a:t>evolution </a:t>
            </a:r>
            <a:r>
              <a:rPr lang="en-US" sz="1100" b="1" spc="-55" dirty="0" smtClean="0">
                <a:latin typeface="Gill Sans MT"/>
                <a:cs typeface="Gill Sans MT"/>
              </a:rPr>
              <a:t>from </a:t>
            </a:r>
            <a:r>
              <a:rPr lang="en-US" sz="1100" b="1" spc="-30" dirty="0" smtClean="0">
                <a:latin typeface="Gill Sans MT"/>
                <a:cs typeface="Gill Sans MT"/>
              </a:rPr>
              <a:t>the </a:t>
            </a:r>
            <a:r>
              <a:rPr lang="en-US" sz="1100" b="1" spc="-50" dirty="0" smtClean="0">
                <a:latin typeface="Gill Sans MT"/>
                <a:cs typeface="Gill Sans MT"/>
              </a:rPr>
              <a:t>communist </a:t>
            </a:r>
            <a:r>
              <a:rPr lang="en-US" sz="1100" b="1" spc="-35" dirty="0" smtClean="0">
                <a:latin typeface="Gill Sans MT"/>
                <a:cs typeface="Gill Sans MT"/>
              </a:rPr>
              <a:t>wage structure, </a:t>
            </a:r>
            <a:r>
              <a:rPr lang="en-US" sz="1100" b="1" spc="-30" dirty="0" smtClean="0">
                <a:uFill>
                  <a:solidFill>
                    <a:srgbClr val="69D927"/>
                  </a:solidFill>
                </a:uFill>
                <a:latin typeface="Gill Sans MT"/>
                <a:cs typeface="Gill Sans MT"/>
              </a:rPr>
              <a:t>not </a:t>
            </a:r>
            <a:r>
              <a:rPr lang="en-US" sz="1100" b="1" spc="-50" dirty="0" smtClean="0">
                <a:uFill>
                  <a:solidFill>
                    <a:srgbClr val="69D927"/>
                  </a:solidFill>
                </a:uFill>
                <a:latin typeface="Gill Sans MT"/>
                <a:cs typeface="Gill Sans MT"/>
              </a:rPr>
              <a:t>determined </a:t>
            </a:r>
            <a:r>
              <a:rPr lang="en-US" sz="1100" b="1" spc="-40" dirty="0" smtClean="0">
                <a:uFill>
                  <a:solidFill>
                    <a:srgbClr val="69D927"/>
                  </a:solidFill>
                </a:uFill>
                <a:latin typeface="Gill Sans MT"/>
                <a:cs typeface="Gill Sans MT"/>
              </a:rPr>
              <a:t>by market forces</a:t>
            </a:r>
            <a:r>
              <a:rPr lang="en-US" sz="1100" b="1" spc="-55" dirty="0" smtClean="0">
                <a:latin typeface="Gill Sans MT"/>
                <a:cs typeface="Gill Sans MT"/>
              </a:rPr>
              <a:t>, </a:t>
            </a:r>
            <a:r>
              <a:rPr lang="en-US" sz="1100" b="1" spc="-35" dirty="0" smtClean="0">
                <a:latin typeface="Gill Sans MT"/>
                <a:cs typeface="Gill Sans MT"/>
              </a:rPr>
              <a:t>into a wage </a:t>
            </a:r>
            <a:r>
              <a:rPr lang="en-US" sz="1100" b="1" spc="-45" dirty="0" smtClean="0">
                <a:latin typeface="Gill Sans MT"/>
                <a:cs typeface="Gill Sans MT"/>
              </a:rPr>
              <a:t>structure </a:t>
            </a:r>
            <a:r>
              <a:rPr lang="en-US" sz="1100" b="1" spc="-15" dirty="0" smtClean="0">
                <a:latin typeface="Gill Sans MT"/>
                <a:cs typeface="Gill Sans MT"/>
              </a:rPr>
              <a:t>that </a:t>
            </a:r>
            <a:r>
              <a:rPr lang="en-US" sz="1100" b="1" spc="-20" dirty="0" smtClean="0">
                <a:latin typeface="Gill Sans MT"/>
                <a:cs typeface="Gill Sans MT"/>
              </a:rPr>
              <a:t>is </a:t>
            </a:r>
            <a:r>
              <a:rPr lang="en-US" sz="1100" b="1" spc="-50" dirty="0" smtClean="0">
                <a:latin typeface="Gill Sans MT"/>
                <a:cs typeface="Gill Sans MT"/>
              </a:rPr>
              <a:t>determined </a:t>
            </a:r>
            <a:r>
              <a:rPr sz="1100" b="1" spc="-40" dirty="0" smtClean="0">
                <a:latin typeface="Gill Sans MT"/>
                <a:cs typeface="Gill Sans MT"/>
              </a:rPr>
              <a:t>by </a:t>
            </a:r>
            <a:r>
              <a:rPr sz="1100" b="1" spc="-65" dirty="0">
                <a:latin typeface="Gill Sans MT"/>
                <a:cs typeface="Gill Sans MT"/>
              </a:rPr>
              <a:t>market</a:t>
            </a:r>
            <a:r>
              <a:rPr sz="1100" b="1" spc="60" dirty="0">
                <a:latin typeface="Gill Sans MT"/>
                <a:cs typeface="Gill Sans MT"/>
              </a:rPr>
              <a:t> </a:t>
            </a:r>
            <a:r>
              <a:rPr sz="1100" b="1" spc="-30" dirty="0">
                <a:latin typeface="Gill Sans MT"/>
                <a:cs typeface="Gill Sans MT"/>
              </a:rPr>
              <a:t>forces.</a:t>
            </a:r>
            <a:endParaRPr sz="1100" dirty="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Advantages </a:t>
            </a:r>
            <a:r>
              <a:rPr sz="1400" spc="-2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1400" spc="-75" dirty="0">
                <a:solidFill>
                  <a:srgbClr val="CC0000"/>
                </a:solidFill>
                <a:latin typeface="Arial"/>
                <a:cs typeface="Arial"/>
              </a:rPr>
              <a:t>personnel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analysis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CC0000"/>
                </a:solidFill>
                <a:latin typeface="Arial"/>
                <a:cs typeface="Arial"/>
              </a:rPr>
              <a:t>II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5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002" y="-29088"/>
            <a:ext cx="994410" cy="270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</a:t>
            </a:r>
            <a:r>
              <a:rPr sz="600" spc="-20" dirty="0" smtClean="0">
                <a:solidFill>
                  <a:srgbClr val="CC0000"/>
                </a:solidFill>
                <a:latin typeface="Arial"/>
                <a:cs typeface="Arial"/>
              </a:rPr>
              <a:t>?</a:t>
            </a:r>
            <a:endParaRPr sz="600" dirty="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  <a:spcBef>
                <a:spcPts val="24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6915"/>
            <a:ext cx="4608195" cy="805815"/>
          </a:xfrm>
          <a:custGeom>
            <a:avLst/>
            <a:gdLst/>
            <a:ahLst/>
            <a:cxnLst/>
            <a:rect l="l" t="t" r="r" b="b"/>
            <a:pathLst>
              <a:path w="4608195" h="805815">
                <a:moveTo>
                  <a:pt x="0" y="805611"/>
                </a:moveTo>
                <a:lnTo>
                  <a:pt x="4608004" y="805611"/>
                </a:lnTo>
                <a:lnTo>
                  <a:pt x="4608004" y="0"/>
                </a:lnTo>
                <a:lnTo>
                  <a:pt x="0" y="0"/>
                </a:lnTo>
                <a:lnTo>
                  <a:pt x="0" y="80561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426793"/>
            <a:ext cx="4378960" cy="6997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Previous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work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on </a:t>
            </a:r>
            <a:r>
              <a:rPr sz="1400" spc="-90" dirty="0">
                <a:solidFill>
                  <a:srgbClr val="CC0000"/>
                </a:solidFill>
                <a:latin typeface="Arial"/>
                <a:cs typeface="Arial"/>
              </a:rPr>
              <a:t>gender </a:t>
            </a:r>
            <a:r>
              <a:rPr sz="1400" spc="-85" dirty="0">
                <a:solidFill>
                  <a:srgbClr val="CC0000"/>
                </a:solidFill>
                <a:latin typeface="Arial"/>
                <a:cs typeface="Arial"/>
              </a:rPr>
              <a:t>earnings gap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1400" spc="-120" dirty="0">
                <a:solidFill>
                  <a:srgbClr val="CC0000"/>
                </a:solidFill>
                <a:latin typeface="Arial"/>
                <a:cs typeface="Arial"/>
              </a:rPr>
              <a:t>same </a:t>
            </a:r>
            <a:r>
              <a:rPr sz="1400" spc="-95" dirty="0">
                <a:solidFill>
                  <a:srgbClr val="CC0000"/>
                </a:solidFill>
                <a:latin typeface="Arial"/>
                <a:cs typeface="Arial"/>
              </a:rPr>
              <a:t>Russian 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firm but with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more 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limited 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data 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(Dohmen,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Lehmann and  </a:t>
            </a:r>
            <a:r>
              <a:rPr sz="1400" spc="-70" dirty="0">
                <a:solidFill>
                  <a:srgbClr val="CC0000"/>
                </a:solidFill>
                <a:latin typeface="Arial"/>
                <a:cs typeface="Arial"/>
              </a:rPr>
              <a:t>Zaiceva</a:t>
            </a:r>
            <a:r>
              <a:rPr sz="1400" spc="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2008)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850" y="1493467"/>
            <a:ext cx="3779176" cy="105605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spc="-15" dirty="0">
                <a:latin typeface="Gill Sans MT"/>
                <a:cs typeface="Gill Sans MT"/>
              </a:rPr>
              <a:t>Data</a:t>
            </a:r>
            <a:r>
              <a:rPr sz="1100" b="1" spc="90" dirty="0">
                <a:latin typeface="Gill Sans MT"/>
                <a:cs typeface="Gill Sans MT"/>
              </a:rPr>
              <a:t> </a:t>
            </a:r>
            <a:r>
              <a:rPr sz="1100" b="1" spc="-30" dirty="0" smtClean="0">
                <a:latin typeface="Gill Sans MT"/>
                <a:cs typeface="Gill Sans MT"/>
              </a:rPr>
              <a:t>limitations:</a:t>
            </a:r>
            <a:endParaRPr lang="en-US" sz="1100" dirty="0">
              <a:latin typeface="Gill Sans MT"/>
              <a:cs typeface="Gill Sans MT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35" dirty="0" smtClean="0">
                <a:latin typeface="Arial"/>
                <a:cs typeface="Arial"/>
              </a:rPr>
              <a:t>Only </a:t>
            </a:r>
            <a:r>
              <a:rPr sz="1100" spc="-40" dirty="0">
                <a:latin typeface="Arial"/>
                <a:cs typeface="Arial"/>
              </a:rPr>
              <a:t>data </a:t>
            </a:r>
            <a:r>
              <a:rPr sz="1100" spc="-25" dirty="0">
                <a:latin typeface="Arial"/>
                <a:cs typeface="Arial"/>
              </a:rPr>
              <a:t>from </a:t>
            </a:r>
            <a:r>
              <a:rPr sz="1100" spc="-70" dirty="0" smtClean="0">
                <a:latin typeface="Arial"/>
                <a:cs typeface="Arial"/>
              </a:rPr>
              <a:t>1997</a:t>
            </a:r>
            <a:r>
              <a:rPr lang="en-US" sz="1100" spc="-70" dirty="0" smtClean="0">
                <a:latin typeface="Arial"/>
                <a:cs typeface="Arial"/>
              </a:rPr>
              <a:t> </a:t>
            </a:r>
            <a:r>
              <a:rPr sz="1100" spc="10" dirty="0" smtClean="0">
                <a:latin typeface="Arial"/>
                <a:cs typeface="Arial"/>
              </a:rPr>
              <a:t>to</a:t>
            </a:r>
            <a:r>
              <a:rPr lang="en-US" sz="1100" spc="200" dirty="0" smtClean="0">
                <a:latin typeface="Arial"/>
                <a:cs typeface="Arial"/>
              </a:rPr>
              <a:t> </a:t>
            </a:r>
            <a:r>
              <a:rPr sz="1100" spc="-70" dirty="0" smtClean="0">
                <a:latin typeface="Arial"/>
                <a:cs typeface="Arial"/>
              </a:rPr>
              <a:t>2002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95" dirty="0" smtClean="0">
                <a:latin typeface="Arial"/>
                <a:cs typeface="Arial"/>
              </a:rPr>
              <a:t>Wages </a:t>
            </a:r>
            <a:r>
              <a:rPr sz="1100" spc="-8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monthly </a:t>
            </a:r>
            <a:r>
              <a:rPr sz="1100" spc="-105" dirty="0">
                <a:latin typeface="Arial"/>
                <a:cs typeface="Arial"/>
              </a:rPr>
              <a:t>wages </a:t>
            </a:r>
            <a:r>
              <a:rPr sz="1100" spc="-80" dirty="0">
                <a:latin typeface="Arial"/>
                <a:cs typeface="Arial"/>
              </a:rPr>
              <a:t>averaged </a:t>
            </a:r>
            <a:r>
              <a:rPr sz="1100" spc="-60" dirty="0">
                <a:latin typeface="Arial"/>
                <a:cs typeface="Arial"/>
              </a:rPr>
              <a:t>over </a:t>
            </a:r>
            <a:r>
              <a:rPr sz="1100" spc="-30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80" dirty="0" smtClean="0">
                <a:latin typeface="Arial"/>
                <a:cs typeface="Arial"/>
              </a:rPr>
              <a:t>year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55" dirty="0" smtClean="0">
                <a:latin typeface="Arial"/>
                <a:cs typeface="Arial"/>
              </a:rPr>
              <a:t>Hours </a:t>
            </a:r>
            <a:r>
              <a:rPr sz="1100" spc="-70" dirty="0">
                <a:latin typeface="Arial"/>
                <a:cs typeface="Arial"/>
              </a:rPr>
              <a:t>worked </a:t>
            </a:r>
            <a:r>
              <a:rPr sz="1100" spc="-15" dirty="0">
                <a:latin typeface="Arial"/>
                <a:cs typeface="Arial"/>
              </a:rPr>
              <a:t>not </a:t>
            </a:r>
            <a:r>
              <a:rPr sz="1100" spc="-55" dirty="0">
                <a:latin typeface="Arial"/>
                <a:cs typeface="Arial"/>
              </a:rPr>
              <a:t>available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-40" dirty="0">
                <a:latin typeface="Arial"/>
                <a:cs typeface="Arial"/>
              </a:rPr>
              <a:t>only </a:t>
            </a:r>
            <a:r>
              <a:rPr sz="1100" spc="-15" dirty="0">
                <a:latin typeface="Arial"/>
                <a:cs typeface="Arial"/>
              </a:rPr>
              <a:t>full-time </a:t>
            </a:r>
            <a:r>
              <a:rPr sz="1100" spc="-65" dirty="0">
                <a:latin typeface="Arial"/>
                <a:cs typeface="Arial"/>
              </a:rPr>
              <a:t>vs. </a:t>
            </a:r>
            <a:r>
              <a:rPr sz="1100" spc="-25" dirty="0">
                <a:latin typeface="Arial"/>
                <a:cs typeface="Arial"/>
              </a:rPr>
              <a:t>part-time  </a:t>
            </a:r>
            <a:r>
              <a:rPr sz="1100" spc="-40" dirty="0" smtClean="0">
                <a:latin typeface="Arial"/>
                <a:cs typeface="Arial"/>
              </a:rPr>
              <a:t>status</a:t>
            </a:r>
            <a:endParaRPr lang="en-US" sz="11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sz="1100" spc="-85" dirty="0" smtClean="0">
                <a:latin typeface="Arial"/>
                <a:cs typeface="Arial"/>
              </a:rPr>
              <a:t>Career </a:t>
            </a:r>
            <a:r>
              <a:rPr sz="1100" spc="-50" dirty="0">
                <a:latin typeface="Arial"/>
                <a:cs typeface="Arial"/>
              </a:rPr>
              <a:t>paths </a:t>
            </a:r>
            <a:r>
              <a:rPr sz="1100" spc="-40" dirty="0">
                <a:latin typeface="Arial"/>
                <a:cs typeface="Arial"/>
              </a:rPr>
              <a:t>cannot </a:t>
            </a:r>
            <a:r>
              <a:rPr sz="1100" spc="-75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inferred </a:t>
            </a:r>
            <a:r>
              <a:rPr sz="1100" spc="-25" dirty="0">
                <a:latin typeface="Arial"/>
                <a:cs typeface="Arial"/>
              </a:rPr>
              <a:t>from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data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193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82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5"/>
              </a:spcBef>
            </a:pPr>
            <a:r>
              <a:rPr sz="600" spc="-25" dirty="0">
                <a:solidFill>
                  <a:srgbClr val="CC0000"/>
                </a:solidFill>
                <a:latin typeface="Arial"/>
                <a:cs typeface="Arial"/>
              </a:rPr>
              <a:t>Is </a:t>
            </a:r>
            <a:r>
              <a:rPr sz="600" spc="-10" dirty="0">
                <a:solidFill>
                  <a:srgbClr val="CC0000"/>
                </a:solidFill>
                <a:latin typeface="Arial"/>
                <a:cs typeface="Arial"/>
              </a:rPr>
              <a:t>Women’s </a:t>
            </a:r>
            <a:r>
              <a:rPr sz="600" dirty="0">
                <a:solidFill>
                  <a:srgbClr val="CC0000"/>
                </a:solidFill>
                <a:latin typeface="Arial"/>
                <a:cs typeface="Arial"/>
              </a:rPr>
              <a:t>Work</a:t>
            </a:r>
            <a:r>
              <a:rPr sz="600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CC0000"/>
                </a:solidFill>
                <a:latin typeface="Arial"/>
                <a:cs typeface="Arial"/>
              </a:rPr>
              <a:t>Devalued?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301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39" y="11935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258"/>
                </a:moveTo>
                <a:lnTo>
                  <a:pt x="0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366" y="18008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87" y="118038"/>
            <a:ext cx="3911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solidFill>
                  <a:srgbClr val="F2F2F2"/>
                </a:solidFill>
                <a:latin typeface="Arial"/>
                <a:cs typeface="Arial"/>
              </a:rPr>
              <a:t>Motivation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4602"/>
            <a:ext cx="4608195" cy="122555"/>
          </a:xfrm>
          <a:custGeom>
            <a:avLst/>
            <a:gdLst/>
            <a:ahLst/>
            <a:cxnLst/>
            <a:rect l="l" t="t" r="r" b="b"/>
            <a:pathLst>
              <a:path w="4608195" h="122554">
                <a:moveTo>
                  <a:pt x="0" y="122313"/>
                </a:moveTo>
                <a:lnTo>
                  <a:pt x="4608004" y="122313"/>
                </a:lnTo>
                <a:lnTo>
                  <a:pt x="4608004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366915"/>
            <a:ext cx="4608195" cy="35052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30" dirty="0">
                <a:solidFill>
                  <a:srgbClr val="CC0000"/>
                </a:solidFill>
                <a:latin typeface="Arial"/>
                <a:cs typeface="Arial"/>
              </a:rPr>
              <a:t>Main </a:t>
            </a:r>
            <a:r>
              <a:rPr sz="1400" spc="-60" dirty="0">
                <a:solidFill>
                  <a:srgbClr val="CC0000"/>
                </a:solidFill>
                <a:latin typeface="Arial"/>
                <a:cs typeface="Arial"/>
              </a:rPr>
              <a:t>results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from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previous</a:t>
            </a:r>
            <a:r>
              <a:rPr sz="1400" spc="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CC0000"/>
                </a:solidFill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850" y="892175"/>
            <a:ext cx="3962400" cy="1553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10" dirty="0" smtClean="0">
                <a:latin typeface="Arial"/>
                <a:cs typeface="Arial"/>
              </a:rPr>
              <a:t>A </a:t>
            </a:r>
            <a:r>
              <a:rPr lang="en-US" sz="1100" spc="-65" dirty="0" smtClean="0">
                <a:latin typeface="Arial"/>
                <a:cs typeface="Arial"/>
              </a:rPr>
              <a:t>large </a:t>
            </a:r>
            <a:r>
              <a:rPr lang="en-US" sz="1100" spc="-15" dirty="0" smtClean="0">
                <a:latin typeface="Arial"/>
                <a:cs typeface="Arial"/>
              </a:rPr>
              <a:t>fall </a:t>
            </a:r>
            <a:r>
              <a:rPr lang="en-US" sz="1100" spc="-20" dirty="0" smtClean="0">
                <a:latin typeface="Arial"/>
                <a:cs typeface="Arial"/>
              </a:rPr>
              <a:t>of </a:t>
            </a:r>
            <a:r>
              <a:rPr lang="en-US" sz="1100" spc="-70" dirty="0" smtClean="0">
                <a:latin typeface="Arial"/>
                <a:cs typeface="Arial"/>
              </a:rPr>
              <a:t>earnings gap </a:t>
            </a:r>
            <a:r>
              <a:rPr lang="en-US" sz="1100" spc="-25" dirty="0" smtClean="0">
                <a:latin typeface="Arial"/>
                <a:cs typeface="Arial"/>
              </a:rPr>
              <a:t>from </a:t>
            </a:r>
            <a:r>
              <a:rPr lang="en-US" sz="1100" spc="-70" dirty="0" smtClean="0">
                <a:latin typeface="Arial"/>
                <a:cs typeface="Arial"/>
              </a:rPr>
              <a:t>38%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70" dirty="0" smtClean="0">
                <a:latin typeface="Arial"/>
                <a:cs typeface="Arial"/>
              </a:rPr>
              <a:t>1997 </a:t>
            </a:r>
            <a:r>
              <a:rPr lang="en-US" sz="1100" spc="10" dirty="0" smtClean="0">
                <a:latin typeface="Arial"/>
                <a:cs typeface="Arial"/>
              </a:rPr>
              <a:t>to</a:t>
            </a:r>
            <a:r>
              <a:rPr lang="en-US" sz="1100" spc="-70" dirty="0" smtClean="0">
                <a:latin typeface="Arial"/>
                <a:cs typeface="Arial"/>
              </a:rPr>
              <a:t>18%</a:t>
            </a:r>
            <a:r>
              <a:rPr lang="en-US" sz="1100" spc="-140" dirty="0" smtClean="0">
                <a:latin typeface="Arial"/>
                <a:cs typeface="Arial"/>
              </a:rPr>
              <a:t>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55" dirty="0" smtClean="0">
                <a:latin typeface="Arial"/>
                <a:cs typeface="Arial"/>
              </a:rPr>
              <a:t>2002.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39179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30" dirty="0" smtClean="0">
                <a:latin typeface="Arial"/>
                <a:cs typeface="Arial"/>
              </a:rPr>
              <a:t>This </a:t>
            </a:r>
            <a:r>
              <a:rPr lang="en-US" sz="1100" spc="-75" dirty="0" smtClean="0">
                <a:latin typeface="Arial"/>
                <a:cs typeface="Arial"/>
              </a:rPr>
              <a:t>convergence </a:t>
            </a:r>
            <a:r>
              <a:rPr lang="en-US" sz="1100" spc="-65" dirty="0" smtClean="0">
                <a:latin typeface="Arial"/>
                <a:cs typeface="Arial"/>
              </a:rPr>
              <a:t>is </a:t>
            </a:r>
            <a:r>
              <a:rPr lang="en-US" sz="1100" spc="-50" dirty="0" smtClean="0">
                <a:latin typeface="Arial"/>
                <a:cs typeface="Arial"/>
              </a:rPr>
              <a:t>driven </a:t>
            </a:r>
            <a:r>
              <a:rPr lang="en-US" sz="1100" spc="-65" dirty="0" smtClean="0">
                <a:latin typeface="Arial"/>
                <a:cs typeface="Arial"/>
              </a:rPr>
              <a:t>by </a:t>
            </a:r>
            <a:r>
              <a:rPr lang="en-US" sz="1100" spc="-70" dirty="0" smtClean="0">
                <a:latin typeface="Arial"/>
                <a:cs typeface="Arial"/>
              </a:rPr>
              <a:t>an </a:t>
            </a:r>
            <a:r>
              <a:rPr lang="en-US" sz="1100" spc="-75" dirty="0" smtClean="0">
                <a:latin typeface="Arial"/>
                <a:cs typeface="Arial"/>
              </a:rPr>
              <a:t>increase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75" dirty="0" smtClean="0">
                <a:latin typeface="Arial"/>
                <a:cs typeface="Arial"/>
              </a:rPr>
              <a:t>rewards </a:t>
            </a:r>
            <a:r>
              <a:rPr lang="en-US" sz="1100" spc="-25" dirty="0" smtClean="0">
                <a:latin typeface="Arial"/>
                <a:cs typeface="Arial"/>
              </a:rPr>
              <a:t>for  </a:t>
            </a:r>
            <a:r>
              <a:rPr lang="en-US" sz="1100" spc="-80" dirty="0" smtClean="0">
                <a:latin typeface="Arial"/>
                <a:cs typeface="Arial"/>
              </a:rPr>
              <a:t>women </a:t>
            </a:r>
            <a:r>
              <a:rPr lang="en-US" sz="1100" spc="-70" dirty="0" smtClean="0">
                <a:latin typeface="Arial"/>
                <a:cs typeface="Arial"/>
              </a:rPr>
              <a:t>– </a:t>
            </a:r>
            <a:r>
              <a:rPr lang="en-US" sz="1100" spc="-20" dirty="0" smtClean="0">
                <a:latin typeface="Arial"/>
                <a:cs typeface="Arial"/>
              </a:rPr>
              <a:t>in </a:t>
            </a:r>
            <a:r>
              <a:rPr lang="en-US" sz="1100" spc="-35" dirty="0" smtClean="0">
                <a:latin typeface="Arial"/>
                <a:cs typeface="Arial"/>
              </a:rPr>
              <a:t>particular </a:t>
            </a:r>
            <a:r>
              <a:rPr lang="en-US" sz="1100" spc="-5" dirty="0" smtClean="0">
                <a:latin typeface="Arial"/>
                <a:cs typeface="Arial"/>
              </a:rPr>
              <a:t>at the </a:t>
            </a:r>
            <a:r>
              <a:rPr lang="en-US" sz="1100" spc="-60" dirty="0" smtClean="0">
                <a:latin typeface="Arial"/>
                <a:cs typeface="Arial"/>
              </a:rPr>
              <a:t>lower </a:t>
            </a:r>
            <a:r>
              <a:rPr lang="en-US" sz="1100" spc="-75" dirty="0" smtClean="0">
                <a:latin typeface="Arial"/>
                <a:cs typeface="Arial"/>
              </a:rPr>
              <a:t>end </a:t>
            </a:r>
            <a:r>
              <a:rPr lang="en-US" sz="1100" spc="-20" dirty="0" smtClean="0">
                <a:latin typeface="Arial"/>
                <a:cs typeface="Arial"/>
              </a:rPr>
              <a:t>of</a:t>
            </a:r>
            <a:r>
              <a:rPr lang="en-US" sz="1100" spc="-135" dirty="0" smtClean="0">
                <a:latin typeface="Arial"/>
                <a:cs typeface="Arial"/>
              </a:rPr>
              <a:t> the  </a:t>
            </a:r>
            <a:r>
              <a:rPr lang="en-US" sz="1100" spc="-20" dirty="0" smtClean="0">
                <a:latin typeface="Arial"/>
                <a:cs typeface="Arial"/>
              </a:rPr>
              <a:t>distribution.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244475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80" dirty="0" smtClean="0">
                <a:latin typeface="Arial"/>
                <a:cs typeface="Arial"/>
              </a:rPr>
              <a:t>These </a:t>
            </a:r>
            <a:r>
              <a:rPr lang="en-US" sz="1100" spc="-40" dirty="0" smtClean="0">
                <a:latin typeface="Arial"/>
                <a:cs typeface="Arial"/>
              </a:rPr>
              <a:t>differentials </a:t>
            </a:r>
            <a:r>
              <a:rPr lang="en-US" sz="1100" spc="-5" dirty="0" smtClean="0">
                <a:latin typeface="Arial"/>
                <a:cs typeface="Arial"/>
              </a:rPr>
              <a:t>at </a:t>
            </a:r>
            <a:r>
              <a:rPr lang="en-US" sz="1100" spc="-30" dirty="0" smtClean="0">
                <a:latin typeface="Arial"/>
                <a:cs typeface="Arial"/>
              </a:rPr>
              <a:t>the </a:t>
            </a:r>
            <a:r>
              <a:rPr lang="en-US" sz="1100" spc="-80" dirty="0" smtClean="0">
                <a:latin typeface="Arial"/>
                <a:cs typeface="Arial"/>
              </a:rPr>
              <a:t>mean </a:t>
            </a:r>
            <a:r>
              <a:rPr lang="en-US" sz="1100" spc="-65" dirty="0" smtClean="0">
                <a:latin typeface="Arial"/>
                <a:cs typeface="Arial"/>
              </a:rPr>
              <a:t>and </a:t>
            </a:r>
            <a:r>
              <a:rPr lang="en-US" sz="1100" spc="-85" dirty="0" smtClean="0">
                <a:latin typeface="Arial"/>
                <a:cs typeface="Arial"/>
              </a:rPr>
              <a:t>across </a:t>
            </a:r>
            <a:r>
              <a:rPr lang="en-US" sz="1100" spc="-20" dirty="0" smtClean="0">
                <a:latin typeface="Arial"/>
                <a:cs typeface="Arial"/>
              </a:rPr>
              <a:t>distribution </a:t>
            </a:r>
            <a:r>
              <a:rPr lang="en-US" sz="1100" spc="-85" dirty="0" smtClean="0">
                <a:latin typeface="Arial"/>
                <a:cs typeface="Arial"/>
              </a:rPr>
              <a:t>are  </a:t>
            </a:r>
            <a:r>
              <a:rPr lang="en-US" sz="1100" spc="-50" dirty="0" smtClean="0">
                <a:latin typeface="Arial"/>
                <a:cs typeface="Arial"/>
              </a:rPr>
              <a:t>largely </a:t>
            </a:r>
            <a:r>
              <a:rPr lang="en-US" sz="1100" spc="-60" dirty="0" smtClean="0">
                <a:latin typeface="Arial"/>
                <a:cs typeface="Arial"/>
              </a:rPr>
              <a:t>unexplained </a:t>
            </a:r>
            <a:r>
              <a:rPr lang="en-US" sz="1100" spc="-65" dirty="0" smtClean="0">
                <a:latin typeface="Arial"/>
                <a:cs typeface="Arial"/>
              </a:rPr>
              <a:t>by </a:t>
            </a:r>
            <a:r>
              <a:rPr lang="en-US" sz="1100" spc="-70" dirty="0" smtClean="0">
                <a:latin typeface="Arial"/>
                <a:cs typeface="Arial"/>
              </a:rPr>
              <a:t>observable</a:t>
            </a:r>
            <a:r>
              <a:rPr lang="en-US" sz="1100" spc="-95" dirty="0" smtClean="0">
                <a:latin typeface="Arial"/>
                <a:cs typeface="Arial"/>
              </a:rPr>
              <a:t> </a:t>
            </a:r>
            <a:r>
              <a:rPr lang="en-US" sz="1100" spc="-45" dirty="0" smtClean="0">
                <a:latin typeface="Arial"/>
                <a:cs typeface="Arial"/>
              </a:rPr>
              <a:t>characteristics.</a:t>
            </a:r>
            <a:endParaRPr lang="en-US" sz="1100" dirty="0" smtClean="0">
              <a:latin typeface="Arial"/>
              <a:cs typeface="Arial"/>
            </a:endParaRPr>
          </a:p>
          <a:p>
            <a:pPr marL="184150" marR="52069" indent="-171450">
              <a:spcBef>
                <a:spcPts val="3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spc="-65" dirty="0" smtClean="0">
                <a:latin typeface="Arial"/>
                <a:cs typeface="Arial"/>
              </a:rPr>
              <a:t>For </a:t>
            </a:r>
            <a:r>
              <a:rPr lang="en-US" sz="1100" spc="-55" dirty="0" smtClean="0">
                <a:latin typeface="Arial"/>
                <a:cs typeface="Arial"/>
              </a:rPr>
              <a:t>2002, </a:t>
            </a:r>
            <a:r>
              <a:rPr lang="en-US" sz="1100" spc="-110" dirty="0" smtClean="0">
                <a:latin typeface="Arial"/>
                <a:cs typeface="Arial"/>
              </a:rPr>
              <a:t>we </a:t>
            </a:r>
            <a:r>
              <a:rPr lang="en-US" sz="1100" spc="-20" dirty="0" smtClean="0">
                <a:latin typeface="Arial"/>
                <a:cs typeface="Arial"/>
              </a:rPr>
              <a:t>find </a:t>
            </a:r>
            <a:r>
              <a:rPr lang="en-US" sz="1100" spc="10" dirty="0" smtClean="0">
                <a:latin typeface="Arial"/>
                <a:cs typeface="Arial"/>
              </a:rPr>
              <a:t>that </a:t>
            </a:r>
            <a:r>
              <a:rPr lang="en-US" sz="1100" spc="-40" dirty="0" smtClean="0">
                <a:latin typeface="Arial"/>
                <a:cs typeface="Arial"/>
              </a:rPr>
              <a:t>differentials </a:t>
            </a:r>
            <a:r>
              <a:rPr lang="en-US" sz="1100" spc="-25" dirty="0" smtClean="0">
                <a:latin typeface="Arial"/>
                <a:cs typeface="Arial"/>
              </a:rPr>
              <a:t>for </a:t>
            </a:r>
            <a:r>
              <a:rPr lang="en-US" sz="1100" spc="-35" dirty="0" smtClean="0">
                <a:latin typeface="Arial"/>
                <a:cs typeface="Arial"/>
              </a:rPr>
              <a:t>production </a:t>
            </a:r>
            <a:r>
              <a:rPr lang="en-US" sz="1100" spc="-70" dirty="0" smtClean="0">
                <a:latin typeface="Arial"/>
                <a:cs typeface="Arial"/>
              </a:rPr>
              <a:t>workers </a:t>
            </a:r>
            <a:r>
              <a:rPr lang="en-US" sz="1100" spc="-85" dirty="0" smtClean="0">
                <a:latin typeface="Arial"/>
                <a:cs typeface="Arial"/>
              </a:rPr>
              <a:t>are  </a:t>
            </a:r>
            <a:r>
              <a:rPr lang="en-US" sz="1100" spc="-35" dirty="0" smtClean="0">
                <a:latin typeface="Arial"/>
                <a:cs typeface="Arial"/>
              </a:rPr>
              <a:t>mainly </a:t>
            </a:r>
            <a:r>
              <a:rPr lang="en-US" sz="1100" spc="-60" dirty="0" smtClean="0">
                <a:latin typeface="Arial"/>
                <a:cs typeface="Arial"/>
              </a:rPr>
              <a:t>explained </a:t>
            </a:r>
            <a:r>
              <a:rPr lang="en-US" sz="1100" spc="-65" dirty="0" smtClean="0">
                <a:latin typeface="Arial"/>
                <a:cs typeface="Arial"/>
              </a:rPr>
              <a:t>by </a:t>
            </a:r>
            <a:r>
              <a:rPr lang="en-US" sz="1100" spc="-30" dirty="0" smtClean="0">
                <a:latin typeface="Arial"/>
                <a:cs typeface="Arial"/>
              </a:rPr>
              <a:t>job </a:t>
            </a:r>
            <a:r>
              <a:rPr lang="en-US" sz="1100" spc="-65" dirty="0" smtClean="0">
                <a:latin typeface="Arial"/>
                <a:cs typeface="Arial"/>
              </a:rPr>
              <a:t>assignments: </a:t>
            </a:r>
            <a:r>
              <a:rPr lang="en-US" sz="1100" spc="-80" dirty="0" smtClean="0">
                <a:latin typeface="Arial"/>
                <a:cs typeface="Arial"/>
              </a:rPr>
              <a:t>women </a:t>
            </a:r>
            <a:r>
              <a:rPr lang="en-US" sz="1100" spc="-85" dirty="0" smtClean="0">
                <a:latin typeface="Arial"/>
                <a:cs typeface="Arial"/>
              </a:rPr>
              <a:t>are assigned </a:t>
            </a:r>
            <a:r>
              <a:rPr lang="en-US" sz="1100" spc="10" dirty="0" smtClean="0">
                <a:latin typeface="Arial"/>
                <a:cs typeface="Arial"/>
              </a:rPr>
              <a:t>to </a:t>
            </a:r>
            <a:r>
              <a:rPr lang="en-US" sz="1100" spc="-50" dirty="0" smtClean="0">
                <a:latin typeface="Arial"/>
                <a:cs typeface="Arial"/>
              </a:rPr>
              <a:t>low </a:t>
            </a:r>
            <a:r>
              <a:rPr lang="en-US" sz="1100" spc="-30" dirty="0" smtClean="0">
                <a:latin typeface="Arial"/>
                <a:cs typeface="Arial"/>
              </a:rPr>
              <a:t>job</a:t>
            </a:r>
            <a:r>
              <a:rPr lang="en-US" sz="1100" spc="-100" dirty="0" smtClean="0">
                <a:latin typeface="Arial"/>
                <a:cs typeface="Arial"/>
              </a:rPr>
              <a:t> </a:t>
            </a:r>
            <a:r>
              <a:rPr lang="en-US" sz="1100" spc="-60" dirty="0" smtClean="0">
                <a:latin typeface="Arial"/>
                <a:cs typeface="Arial"/>
              </a:rPr>
              <a:t>categories.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2744</Words>
  <Application>Microsoft Office PowerPoint</Application>
  <PresentationFormat>Произвольный</PresentationFormat>
  <Paragraphs>316</Paragraphs>
  <Slides>44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 Math</vt:lpstr>
      <vt:lpstr>Century Gothic</vt:lpstr>
      <vt:lpstr>Gill Sans MT</vt:lpstr>
      <vt:lpstr>Lucida Sans Unicode</vt:lpstr>
      <vt:lpstr>Times New Roman</vt:lpstr>
      <vt:lpstr>Wingdings</vt:lpstr>
      <vt:lpstr>Office Theme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Graphs by occupation:   stock of men and women and GWG  female shares and relative wages  turnover of men and women and GWG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SHK</dc:creator>
  <cp:lastModifiedBy>Леманн Хартмут</cp:lastModifiedBy>
  <cp:revision>53</cp:revision>
  <cp:lastPrinted>2019-11-20T16:19:19Z</cp:lastPrinted>
  <dcterms:created xsi:type="dcterms:W3CDTF">2019-09-16T09:20:58Z</dcterms:created>
  <dcterms:modified xsi:type="dcterms:W3CDTF">2019-11-21T11:06:25Z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2019-09-16T00:00:00Z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2019-09-16T00:00:00Z</vt:filetime>
  </property>
</Properties>
</file>