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5"/>
  </p:notesMasterIdLst>
  <p:handoutMasterIdLst>
    <p:handoutMasterId r:id="rId26"/>
  </p:handout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6" r:id="rId19"/>
    <p:sldId id="277" r:id="rId20"/>
    <p:sldId id="275" r:id="rId21"/>
    <p:sldId id="278" r:id="rId22"/>
    <p:sldId id="272" r:id="rId23"/>
    <p:sldId id="273" r:id="rId24"/>
  </p:sldIdLst>
  <p:sldSz cx="9144000" cy="6858000" type="screen4x3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93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77" autoAdjust="0"/>
  </p:normalViewPr>
  <p:slideViewPr>
    <p:cSldViewPr snapToGrid="0" snapToObjects="1">
      <p:cViewPr varScale="1">
        <p:scale>
          <a:sx n="65" d="100"/>
          <a:sy n="65" d="100"/>
        </p:scale>
        <p:origin x="145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41" d="100"/>
          <a:sy n="141" d="100"/>
        </p:scale>
        <p:origin x="-4256" y="-10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BD59B8BA-6552-6A4C-AF70-3463A3B69B9E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4467562C-70B0-DE40-91F5-3016635ECE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912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706E0B7-6FF3-A041-9206-AC1A93E91E16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7A04CA57-176E-2E4C-8F2F-E75EEFE2FF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8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553020-2C3A-4ADF-B6A2-36B71CA70BBD}" type="slidenum">
              <a:rPr lang="ru-RU"/>
              <a:pPr/>
              <a:t>2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8" y="4861442"/>
            <a:ext cx="5681980" cy="4605576"/>
          </a:xfrm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lv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86C45-C3C6-4200-9AFE-6760FA9320E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9938"/>
            <a:ext cx="5114925" cy="3835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86C45-C3C6-4200-9AFE-6760FA9320E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9938"/>
            <a:ext cx="5114925" cy="3835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86C45-C3C6-4200-9AFE-6760FA9320E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9938"/>
            <a:ext cx="5114925" cy="3835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86C45-C3C6-4200-9AFE-6760FA9320E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9938"/>
            <a:ext cx="5114925" cy="3835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86C45-C3C6-4200-9AFE-6760FA9320E1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20059-4CC8-47C5-A1AE-7E997A4AB8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52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HelveticaNeueCyr-Light"/>
                <a:cs typeface="HelveticaNeueCyr-Light"/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Изображение 8" descr="Znak_CINS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65" y="6347339"/>
            <a:ext cx="374135" cy="374135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556054" y="919892"/>
            <a:ext cx="813074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FuturaFuturisC"/>
          <a:ea typeface="+mj-ea"/>
          <a:cs typeface="FuturaFuturisC"/>
        </a:defRPr>
      </a:lvl1pPr>
    </p:titleStyle>
    <p:bodyStyle>
      <a:lvl1pPr marL="0" indent="0" algn="l" defTabSz="457200" rtl="0" eaLnBrk="1" latinLnBrk="0" hangingPunct="1">
        <a:spcBef>
          <a:spcPts val="300"/>
        </a:spcBef>
        <a:buFont typeface="Arial"/>
        <a:buNone/>
        <a:defRPr sz="2400" b="1" i="0" kern="1200">
          <a:solidFill>
            <a:schemeClr val="tx1"/>
          </a:solidFill>
          <a:latin typeface="HelveticaNeueCyr-Roman"/>
          <a:ea typeface="+mn-ea"/>
          <a:cs typeface="HelveticaNeueCyr-Roman"/>
        </a:defRPr>
      </a:lvl1pPr>
      <a:lvl2pPr marL="0" indent="0" algn="l" defTabSz="457200" rtl="0" eaLnBrk="1" latinLnBrk="0" hangingPunct="1">
        <a:spcBef>
          <a:spcPts val="300"/>
        </a:spcBef>
        <a:buFont typeface="Arial"/>
        <a:buNone/>
        <a:defRPr sz="2200" b="1" i="0" kern="1200">
          <a:solidFill>
            <a:schemeClr val="tx1"/>
          </a:solidFill>
          <a:latin typeface="HelveticaNeueCyr-Roman"/>
          <a:ea typeface="+mn-ea"/>
          <a:cs typeface="HelveticaNeueCyr-Roman"/>
        </a:defRPr>
      </a:lvl2pPr>
      <a:lvl3pPr marL="288000" indent="-288000" algn="l" defTabSz="457200" rtl="0" eaLnBrk="1" latinLnBrk="0" hangingPunct="1">
        <a:spcBef>
          <a:spcPts val="300"/>
        </a:spcBef>
        <a:buClr>
          <a:srgbClr val="D99322"/>
        </a:buClr>
        <a:buFont typeface="Arial"/>
        <a:buChar char="•"/>
        <a:defRPr sz="2000" b="0" i="0" kern="1200">
          <a:solidFill>
            <a:schemeClr val="tx1"/>
          </a:solidFill>
          <a:latin typeface="HelveticaNeueCyr-Roman"/>
          <a:ea typeface="+mn-ea"/>
          <a:cs typeface="HelveticaNeueCyr-Roman"/>
        </a:defRPr>
      </a:lvl3pPr>
      <a:lvl4pPr marL="572400" indent="-285750" algn="l" defTabSz="457200" rtl="0" eaLnBrk="1" latinLnBrk="0" hangingPunct="1">
        <a:spcBef>
          <a:spcPts val="300"/>
        </a:spcBef>
        <a:buClr>
          <a:srgbClr val="D99322"/>
        </a:buClr>
        <a:buFont typeface="Arial"/>
        <a:buChar char="•"/>
        <a:defRPr sz="1800" b="0" i="0" kern="1200">
          <a:solidFill>
            <a:schemeClr val="tx1"/>
          </a:solidFill>
          <a:latin typeface="HelveticaNeueCyr-Roman"/>
          <a:ea typeface="+mn-ea"/>
          <a:cs typeface="HelveticaNeueCyr-Roman"/>
        </a:defRPr>
      </a:lvl4pPr>
      <a:lvl5pPr marL="748800" indent="-171450" algn="l" defTabSz="457200" rtl="0" eaLnBrk="1" latinLnBrk="0" hangingPunct="1">
        <a:spcBef>
          <a:spcPts val="300"/>
        </a:spcBef>
        <a:buFont typeface="Arial"/>
        <a:buChar char="•"/>
        <a:defRPr sz="1600" b="0" i="0" kern="1200">
          <a:solidFill>
            <a:schemeClr val="tx1"/>
          </a:solidFill>
          <a:latin typeface="HelveticaNeueCyr-Roman"/>
          <a:ea typeface="+mn-ea"/>
          <a:cs typeface="HelveticaNeueCyr-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quote.rbc.ru/news/article/5b92640d9a7947406d211337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54666" y="2142697"/>
            <a:ext cx="6432481" cy="2123658"/>
          </a:xfrm>
        </p:spPr>
        <p:txBody>
          <a:bodyPr wrap="square" lIns="0" anchor="t">
            <a:spAutoFit/>
          </a:bodyPr>
          <a:lstStyle/>
          <a:p>
            <a:r>
              <a:rPr lang="ru-RU" sz="3600" b="1" baseline="30000" dirty="0" smtClean="0"/>
              <a:t/>
            </a:r>
            <a:br>
              <a:rPr lang="ru-RU" sz="3600" b="1" baseline="30000" dirty="0" smtClean="0"/>
            </a:br>
            <a:r>
              <a:rPr lang="ru-RU" sz="3600" b="1" baseline="30000" dirty="0" smtClean="0"/>
              <a:t>Курс «Институциональная экономика»</a:t>
            </a:r>
            <a:br>
              <a:rPr lang="ru-RU" sz="3600" b="1" baseline="30000" dirty="0" smtClean="0"/>
            </a:br>
            <a:r>
              <a:rPr lang="ru-RU" sz="3600" b="1" baseline="30000" dirty="0"/>
              <a:t/>
            </a:r>
            <a:br>
              <a:rPr lang="ru-RU" sz="3600" b="1" baseline="30000" dirty="0"/>
            </a:br>
            <a:r>
              <a:rPr lang="ru-RU" sz="3600" b="1" baseline="30000" dirty="0" smtClean="0"/>
              <a:t>Лекция 6. Теория контрактов. Часть 3</a:t>
            </a:r>
            <a:br>
              <a:rPr lang="ru-RU" sz="3600" b="1" baseline="30000" dirty="0" smtClean="0"/>
            </a:br>
            <a:r>
              <a:rPr lang="ru-RU" sz="3600" b="1" baseline="30000" dirty="0" smtClean="0"/>
              <a:t>Моральный</a:t>
            </a:r>
            <a:r>
              <a:rPr lang="ru-RU" sz="3600" b="1" dirty="0" smtClean="0"/>
              <a:t> </a:t>
            </a:r>
            <a:r>
              <a:rPr lang="ru-RU" sz="3600" b="1" baseline="30000" dirty="0" smtClean="0"/>
              <a:t>риск</a:t>
            </a:r>
            <a:endParaRPr lang="en-GB" sz="3600" b="1" baseline="30000" dirty="0"/>
          </a:p>
        </p:txBody>
      </p:sp>
      <p:pic>
        <p:nvPicPr>
          <p:cNvPr id="6" name="Изображение 5" descr="Logo_CINS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478" y="1055510"/>
            <a:ext cx="2959100" cy="685800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354667" y="4310078"/>
            <a:ext cx="593372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Название 1"/>
          <p:cNvSpPr txBox="1">
            <a:spLocks/>
          </p:cNvSpPr>
          <p:nvPr/>
        </p:nvSpPr>
        <p:spPr>
          <a:xfrm>
            <a:off x="1354665" y="4355559"/>
            <a:ext cx="7061747" cy="615553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FuturaFuturisC"/>
                <a:ea typeface="+mj-ea"/>
                <a:cs typeface="FuturaFuturisC"/>
              </a:defRPr>
            </a:lvl1pPr>
          </a:lstStyle>
          <a:p>
            <a:r>
              <a:rPr lang="ru-RU" sz="2000" b="1" dirty="0" smtClean="0">
                <a:latin typeface="HelveticaNeueCyr-Roman"/>
                <a:cs typeface="HelveticaNeueCyr-Roman"/>
              </a:rPr>
              <a:t>Прахов Илья Аркадьевич</a:t>
            </a:r>
            <a:endParaRPr lang="en-GB" sz="2000" b="1" dirty="0">
              <a:latin typeface="HelveticaNeueCyr-Roman"/>
              <a:cs typeface="HelveticaNeueCyr-Roman"/>
            </a:endParaRPr>
          </a:p>
          <a:p>
            <a:r>
              <a:rPr lang="ru-RU" sz="1400" dirty="0" smtClean="0">
                <a:latin typeface="HelveticaNeueCyr-Light"/>
                <a:cs typeface="HelveticaNeueCyr-Light"/>
              </a:rPr>
              <a:t>к.э.н., доцент Департамента прикладной </a:t>
            </a:r>
            <a:r>
              <a:rPr lang="ru-RU" sz="1400" dirty="0" smtClean="0">
                <a:latin typeface="HelveticaNeueCyr-Light"/>
                <a:cs typeface="HelveticaNeueCyr-Light"/>
              </a:rPr>
              <a:t>экономики</a:t>
            </a:r>
            <a:endParaRPr lang="ru-RU" sz="1400" dirty="0" smtClean="0">
              <a:latin typeface="HelveticaNeueCyr-Light"/>
              <a:cs typeface="HelveticaNeueCyr-Ligh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4667" y="5347557"/>
            <a:ext cx="4572000" cy="502702"/>
          </a:xfrm>
          <a:prstGeom prst="rect">
            <a:avLst/>
          </a:prstGeom>
        </p:spPr>
        <p:txBody>
          <a:bodyPr lIns="0">
            <a:spAutoFit/>
          </a:bodyPr>
          <a:lstStyle/>
          <a:p>
            <a:endParaRPr lang="en-GB" sz="1600" baseline="30000" dirty="0">
              <a:latin typeface="HelveticaNeueCyr-Light"/>
              <a:cs typeface="HelveticaNeueCyr-Light"/>
            </a:endParaRPr>
          </a:p>
          <a:p>
            <a:r>
              <a:rPr lang="ru-RU" sz="1600" baseline="30000" dirty="0">
                <a:latin typeface="HelveticaNeueCyr-Light"/>
                <a:cs typeface="HelveticaNeueCyr-Light"/>
              </a:rPr>
              <a:t>1</a:t>
            </a:r>
            <a:r>
              <a:rPr lang="en-US" sz="1600" baseline="30000" dirty="0" smtClean="0">
                <a:latin typeface="HelveticaNeueCyr-Light"/>
                <a:cs typeface="HelveticaNeueCyr-Light"/>
              </a:rPr>
              <a:t> </a:t>
            </a:r>
            <a:r>
              <a:rPr lang="ru-RU" sz="1600" baseline="30000" dirty="0" smtClean="0">
                <a:latin typeface="HelveticaNeueCyr-Light"/>
                <a:cs typeface="HelveticaNeueCyr-Light"/>
              </a:rPr>
              <a:t>марта</a:t>
            </a:r>
            <a:r>
              <a:rPr lang="ru-RU" sz="1600" dirty="0" smtClean="0">
                <a:latin typeface="HelveticaNeueCyr-Light"/>
                <a:cs typeface="HelveticaNeueCyr-Light"/>
              </a:rPr>
              <a:t> </a:t>
            </a:r>
            <a:r>
              <a:rPr lang="ru-RU" sz="1600" baseline="30000" dirty="0" smtClean="0">
                <a:latin typeface="HelveticaNeueCyr-Light"/>
                <a:cs typeface="HelveticaNeueCyr-Light"/>
              </a:rPr>
              <a:t>2024 </a:t>
            </a:r>
            <a:r>
              <a:rPr lang="ru-RU" sz="1600" baseline="30000" dirty="0" smtClean="0">
                <a:latin typeface="HelveticaNeueCyr-Light"/>
                <a:cs typeface="HelveticaNeueCyr-Light"/>
              </a:rPr>
              <a:t>г.</a:t>
            </a:r>
            <a:endParaRPr lang="en-GB" sz="1600" baseline="30000" dirty="0">
              <a:latin typeface="HelveticaNeueCyr-Light"/>
              <a:cs typeface="HelveticaNeueCyr-Ligh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478" y="1031183"/>
            <a:ext cx="5781368" cy="73445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9304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6856" y="1328884"/>
            <a:ext cx="8208912" cy="403051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b="0" dirty="0" smtClean="0">
                <a:latin typeface="Calibri" panose="020F0502020204030204" pitchFamily="34" charset="0"/>
              </a:rPr>
              <a:t>Компенсация </a:t>
            </a:r>
            <a:r>
              <a:rPr lang="ru-RU" sz="2800" b="0" dirty="0">
                <a:latin typeface="Calibri" panose="020F0502020204030204" pitchFamily="34" charset="0"/>
              </a:rPr>
              <a:t>усилий менеджера, зависящая от рыночных показателей деятельности компании в </a:t>
            </a:r>
            <a:r>
              <a:rPr lang="ru-RU" sz="2800" b="0" dirty="0" smtClean="0">
                <a:latin typeface="Calibri" panose="020F0502020204030204" pitchFamily="34" charset="0"/>
              </a:rPr>
              <a:t>целом</a:t>
            </a:r>
            <a:endParaRPr lang="ru-RU" sz="2800" b="0" dirty="0"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2800" b="0" dirty="0" smtClean="0">
              <a:latin typeface="Calibri" panose="020F0502020204030204" pitchFamily="34" charset="0"/>
            </a:endParaRPr>
          </a:p>
          <a:p>
            <a:pPr indent="3556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b="0" dirty="0" smtClean="0">
                <a:latin typeface="Calibri" panose="020F0502020204030204" pitchFamily="34" charset="0"/>
              </a:rPr>
              <a:t>Решение проблемы контроля </a:t>
            </a:r>
            <a:r>
              <a:rPr lang="ru-RU" sz="2800" b="0" dirty="0">
                <a:latin typeface="Calibri" panose="020F0502020204030204" pitchFamily="34" charset="0"/>
              </a:rPr>
              <a:t>усилий и </a:t>
            </a:r>
            <a:r>
              <a:rPr lang="ru-RU" sz="2800" b="0" dirty="0" smtClean="0">
                <a:latin typeface="Calibri" panose="020F0502020204030204" pitchFamily="34" charset="0"/>
              </a:rPr>
              <a:t>проблемы горизонта</a:t>
            </a:r>
          </a:p>
          <a:p>
            <a:pPr indent="3556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b="0" dirty="0" smtClean="0">
                <a:latin typeface="Calibri" panose="020F0502020204030204" pitchFamily="34" charset="0"/>
              </a:rPr>
              <a:t>Опционы </a:t>
            </a:r>
            <a:r>
              <a:rPr lang="ru-RU" sz="2800" b="0" dirty="0">
                <a:latin typeface="Calibri" panose="020F0502020204030204" pitchFamily="34" charset="0"/>
              </a:rPr>
              <a:t>на покупку акций </a:t>
            </a:r>
            <a:r>
              <a:rPr lang="ru-RU" sz="2800" b="0" dirty="0" smtClean="0">
                <a:latin typeface="Calibri" panose="020F0502020204030204" pitchFamily="34" charset="0"/>
              </a:rPr>
              <a:t>компании</a:t>
            </a:r>
          </a:p>
          <a:p>
            <a:pPr indent="3556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b="0" dirty="0" smtClean="0">
                <a:latin typeface="Calibri" panose="020F0502020204030204" pitchFamily="34" charset="0"/>
              </a:rPr>
              <a:t>НО: стимулы инвестировать </a:t>
            </a:r>
            <a:r>
              <a:rPr lang="ru-RU" sz="2800" b="0" dirty="0">
                <a:latin typeface="Calibri" panose="020F0502020204030204" pitchFamily="34" charset="0"/>
              </a:rPr>
              <a:t>в высокорискованные </a:t>
            </a:r>
            <a:r>
              <a:rPr lang="ru-RU" sz="2800" b="0" dirty="0" smtClean="0">
                <a:latin typeface="Calibri" panose="020F0502020204030204" pitchFamily="34" charset="0"/>
              </a:rPr>
              <a:t>проекты и увеличивать размер долга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46856" y="173765"/>
            <a:ext cx="8229600" cy="6136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Пример: Стимулирующий контракт с менеджером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049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384042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600" b="0" dirty="0" smtClean="0">
                <a:latin typeface="Calibri" panose="020F0502020204030204" pitchFamily="34" charset="0"/>
              </a:rPr>
              <a:t>Компенсация усилий менеджера, зависящая от показателей внутренней аудиторской оценки деятельности его подразделения в компании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2600" b="0" dirty="0" smtClean="0">
              <a:latin typeface="Calibri" panose="020F0502020204030204" pitchFamily="34" charset="0"/>
            </a:endParaRPr>
          </a:p>
          <a:p>
            <a:pPr indent="3556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b="0" dirty="0" smtClean="0">
                <a:latin typeface="Calibri" panose="020F0502020204030204" pitchFamily="34" charset="0"/>
              </a:rPr>
              <a:t>Бонусы по результатам внутренней аудиторской оценки деятельности подразделения, отдела или проектной группы менеджера</a:t>
            </a:r>
          </a:p>
          <a:p>
            <a:pPr indent="3556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b="0" dirty="0" smtClean="0">
                <a:latin typeface="Calibri" panose="020F0502020204030204" pitchFamily="34" charset="0"/>
              </a:rPr>
              <a:t>Важна для стимулирования среднего менеджмента</a:t>
            </a:r>
          </a:p>
          <a:p>
            <a:pPr indent="3556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b="0" dirty="0" smtClean="0">
                <a:latin typeface="Calibri" panose="020F0502020204030204" pitchFamily="34" charset="0"/>
              </a:rPr>
              <a:t>Возможности дезагрегировать результаты деятельности компании по отдельным подразделениям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46856" y="173765"/>
            <a:ext cx="8229600" cy="664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Пример: Стимулирующий контракт с менеджером</a:t>
            </a:r>
          </a:p>
        </p:txBody>
      </p:sp>
    </p:spTree>
    <p:extLst>
      <p:ext uri="{BB962C8B-B14F-4D97-AF65-F5344CB8AC3E}">
        <p14:creationId xmlns:p14="http://schemas.microsoft.com/office/powerpoint/2010/main" val="33468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18592"/>
            <a:ext cx="8229600" cy="540650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600" b="0" dirty="0" smtClean="0">
                <a:latin typeface="Calibri" panose="020F0502020204030204" pitchFamily="34" charset="0"/>
              </a:rPr>
              <a:t>Мониторинг как внутренний механизм борьбы с моральным риском</a:t>
            </a:r>
          </a:p>
          <a:p>
            <a:pPr indent="355600">
              <a:buFont typeface="Wingdings" pitchFamily="2" charset="2"/>
              <a:buChar char="Ø"/>
            </a:pPr>
            <a:r>
              <a:rPr lang="ru-RU" sz="2600" b="0" dirty="0" smtClean="0">
                <a:latin typeface="Calibri" panose="020F0502020204030204" pitchFamily="34" charset="0"/>
              </a:rPr>
              <a:t>Часто используется на рынке труда. К каким результатам приводит?</a:t>
            </a:r>
            <a:endParaRPr lang="en-US" sz="2600" b="0" dirty="0" smtClean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600" b="0" dirty="0" smtClean="0">
              <a:latin typeface="Calibri" panose="020F0502020204030204" pitchFamily="34" charset="0"/>
            </a:endParaRPr>
          </a:p>
          <a:p>
            <a:r>
              <a:rPr lang="ru-RU" sz="2600" b="0" dirty="0" smtClean="0">
                <a:latin typeface="Calibri" panose="020F0502020204030204" pitchFamily="34" charset="0"/>
              </a:rPr>
              <a:t>Каковы недостатки мониторинга?</a:t>
            </a:r>
            <a:endParaRPr lang="ru-RU" sz="2600" b="0" dirty="0">
              <a:latin typeface="Calibri" panose="020F050202020403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600" b="0" dirty="0">
                <a:latin typeface="Calibri" panose="020F0502020204030204" pitchFamily="34" charset="0"/>
              </a:rPr>
              <a:t>При наличии большого числа акционеров возникают издержки коллективных действий (среди акционеров возникает проблема безбилетника</a:t>
            </a:r>
            <a:r>
              <a:rPr lang="ru-RU" sz="2600" b="0" dirty="0" smtClean="0">
                <a:latin typeface="Calibri" panose="020F0502020204030204" pitchFamily="34" charset="0"/>
              </a:rPr>
              <a:t>)</a:t>
            </a:r>
            <a:endParaRPr lang="ru-RU" sz="2600" b="0" dirty="0">
              <a:latin typeface="Calibri" panose="020F050202020403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600" b="0" dirty="0" smtClean="0">
                <a:latin typeface="Calibri" panose="020F0502020204030204" pitchFamily="34" charset="0"/>
              </a:rPr>
              <a:t>Издержки</a:t>
            </a:r>
            <a:r>
              <a:rPr lang="en-US" sz="2600" b="0" dirty="0">
                <a:latin typeface="Calibri" panose="020F0502020204030204" pitchFamily="34" charset="0"/>
              </a:rPr>
              <a:t>,</a:t>
            </a:r>
            <a:r>
              <a:rPr lang="ru-RU" sz="2600" b="0" dirty="0" smtClean="0">
                <a:latin typeface="Calibri" panose="020F0502020204030204" pitchFamily="34" charset="0"/>
              </a:rPr>
              <a:t> </a:t>
            </a:r>
            <a:r>
              <a:rPr lang="ru-RU" sz="2600" b="0" dirty="0">
                <a:latin typeface="Calibri" panose="020F0502020204030204" pitchFamily="34" charset="0"/>
              </a:rPr>
              <a:t>необходимые для осуществления </a:t>
            </a:r>
            <a:r>
              <a:rPr lang="ru-RU" sz="2600" b="0" dirty="0" smtClean="0">
                <a:latin typeface="Calibri" panose="020F0502020204030204" pitchFamily="34" charset="0"/>
              </a:rPr>
              <a:t>контроля</a:t>
            </a:r>
            <a:r>
              <a:rPr lang="en-US" sz="2600" b="0" dirty="0" smtClean="0">
                <a:latin typeface="Calibri" panose="020F0502020204030204" pitchFamily="34" charset="0"/>
              </a:rPr>
              <a:t>,</a:t>
            </a:r>
            <a:r>
              <a:rPr lang="ru-RU" sz="2600" b="0" dirty="0" smtClean="0">
                <a:latin typeface="Calibri" panose="020F0502020204030204" pitchFamily="34" charset="0"/>
              </a:rPr>
              <a:t> </a:t>
            </a:r>
            <a:r>
              <a:rPr lang="ru-RU" sz="2600" b="0" dirty="0">
                <a:latin typeface="Calibri" panose="020F0502020204030204" pitchFamily="34" charset="0"/>
              </a:rPr>
              <a:t>могут превышать допустимые издержки, то есть в оптимуме </a:t>
            </a:r>
            <a:r>
              <a:rPr lang="ru-RU" sz="2600" b="0" i="1" dirty="0" smtClean="0">
                <a:latin typeface="Calibri" panose="020F0502020204030204" pitchFamily="34" charset="0"/>
              </a:rPr>
              <a:t>МВ</a:t>
            </a:r>
            <a:r>
              <a:rPr lang="en-US" sz="2600" b="0" i="1" dirty="0" smtClean="0">
                <a:latin typeface="Calibri" panose="020F0502020204030204" pitchFamily="34" charset="0"/>
              </a:rPr>
              <a:t> </a:t>
            </a:r>
            <a:r>
              <a:rPr lang="ru-RU" sz="2600" b="0" dirty="0" smtClean="0">
                <a:latin typeface="Calibri" panose="020F0502020204030204" pitchFamily="34" charset="0"/>
              </a:rPr>
              <a:t>=</a:t>
            </a:r>
            <a:r>
              <a:rPr lang="en-US" sz="2600" b="0" dirty="0" smtClean="0">
                <a:latin typeface="Calibri" panose="020F0502020204030204" pitchFamily="34" charset="0"/>
              </a:rPr>
              <a:t> </a:t>
            </a:r>
            <a:r>
              <a:rPr lang="ru-RU" sz="2600" b="0" i="1" dirty="0" smtClean="0">
                <a:latin typeface="Calibri" panose="020F0502020204030204" pitchFamily="34" charset="0"/>
              </a:rPr>
              <a:t>МС</a:t>
            </a:r>
            <a:r>
              <a:rPr lang="ru-RU" sz="2600" b="0" dirty="0" smtClean="0">
                <a:latin typeface="Calibri" panose="020F0502020204030204" pitchFamily="34" charset="0"/>
              </a:rPr>
              <a:t> </a:t>
            </a:r>
            <a:r>
              <a:rPr lang="ru-RU" sz="2600" b="0" dirty="0">
                <a:latin typeface="Calibri" panose="020F0502020204030204" pitchFamily="34" charset="0"/>
              </a:rPr>
              <a:t>может быть неполный </a:t>
            </a:r>
            <a:r>
              <a:rPr lang="ru-RU" sz="2600" b="0" dirty="0" smtClean="0">
                <a:latin typeface="Calibri" panose="020F0502020204030204" pitchFamily="34" charset="0"/>
              </a:rPr>
              <a:t>контроль</a:t>
            </a:r>
            <a:endParaRPr lang="ru-RU" sz="2600" b="0" dirty="0">
              <a:latin typeface="Calibri" panose="020F050202020403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600" b="0" dirty="0">
                <a:latin typeface="Calibri" panose="020F0502020204030204" pitchFamily="34" charset="0"/>
              </a:rPr>
              <a:t>Приходится ориентироваться на </a:t>
            </a:r>
            <a:r>
              <a:rPr lang="ru-RU" sz="2600" b="0" dirty="0" smtClean="0">
                <a:latin typeface="Calibri" panose="020F0502020204030204" pitchFamily="34" charset="0"/>
              </a:rPr>
              <a:t>прокси-переменные, т</a:t>
            </a:r>
            <a:r>
              <a:rPr lang="en-US" sz="2600" b="0" dirty="0" smtClean="0">
                <a:latin typeface="Calibri" panose="020F0502020204030204" pitchFamily="34" charset="0"/>
              </a:rPr>
              <a:t>.</a:t>
            </a:r>
            <a:r>
              <a:rPr lang="ru-RU" sz="2600" b="0" dirty="0" smtClean="0">
                <a:latin typeface="Calibri" panose="020F0502020204030204" pitchFamily="34" charset="0"/>
              </a:rPr>
              <a:t>к</a:t>
            </a:r>
            <a:r>
              <a:rPr lang="en-US" sz="2600" b="0" dirty="0" smtClean="0">
                <a:latin typeface="Calibri" panose="020F0502020204030204" pitchFamily="34" charset="0"/>
              </a:rPr>
              <a:t>.</a:t>
            </a:r>
            <a:r>
              <a:rPr lang="ru-RU" sz="2600" b="0" dirty="0" smtClean="0">
                <a:latin typeface="Calibri" panose="020F0502020204030204" pitchFamily="34" charset="0"/>
              </a:rPr>
              <a:t> отсутствует </a:t>
            </a:r>
            <a:r>
              <a:rPr lang="ru-RU" sz="2600" b="0" dirty="0">
                <a:latin typeface="Calibri" panose="020F0502020204030204" pitchFamily="34" charset="0"/>
              </a:rPr>
              <a:t>«идеал» работы </a:t>
            </a:r>
            <a:r>
              <a:rPr lang="ru-RU" sz="2600" b="0" dirty="0" smtClean="0">
                <a:latin typeface="Calibri" panose="020F0502020204030204" pitchFamily="34" charset="0"/>
              </a:rPr>
              <a:t>менеджера</a:t>
            </a:r>
            <a:endParaRPr lang="ru-RU" sz="2600" b="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46856" y="332656"/>
            <a:ext cx="8229600" cy="480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4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Мониторинг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956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156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Механизмы борьбы с моральным риском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800" b="0" dirty="0" smtClean="0">
                <a:latin typeface="Calibri" pitchFamily="34" charset="0"/>
                <a:cs typeface="Calibri" pitchFamily="34" charset="0"/>
              </a:rPr>
              <a:t>Внутренние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Оплата по результату (стимулирующий контракт)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Мониторинг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Эффективная заработная плата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Ротация кадров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«Сделай сам»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Залог</a:t>
            </a:r>
          </a:p>
          <a:p>
            <a:pPr>
              <a:buFont typeface="Wingdings" pitchFamily="2" charset="2"/>
              <a:buChar char="q"/>
            </a:pPr>
            <a:r>
              <a:rPr lang="ru-RU" sz="2800" b="0" dirty="0" smtClean="0">
                <a:latin typeface="Calibri" pitchFamily="34" charset="0"/>
                <a:cs typeface="Calibri" pitchFamily="34" charset="0"/>
              </a:rPr>
              <a:t>Внешние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Репутация на рынке агентов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Конкуренция на рынке конечного продукта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Контроль со стороны кредиторов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Угроза банкротства/поглощения</a:t>
            </a:r>
            <a:endParaRPr lang="ru-RU" sz="2200" b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04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alibri" panose="020F0502020204030204" pitchFamily="34" charset="0"/>
              </a:rPr>
              <a:t>Внутренние механизмы борьбы с моральным риском: основные недостатки</a:t>
            </a:r>
            <a:endParaRPr lang="ru-RU" b="1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5422"/>
            <a:ext cx="8229600" cy="5734974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dirty="0" smtClean="0">
                <a:latin typeface="Calibri" panose="020F0502020204030204" pitchFamily="34" charset="0"/>
              </a:rPr>
              <a:t>Эффективная заработная плата: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 smtClean="0">
                <a:latin typeface="Calibri" panose="020F0502020204030204" pitchFamily="34" charset="0"/>
              </a:rPr>
              <a:t>дорого</a:t>
            </a:r>
            <a:endParaRPr lang="ru-RU" b="0" dirty="0"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>
                <a:latin typeface="Calibri" panose="020F0502020204030204" pitchFamily="34" charset="0"/>
              </a:rPr>
              <a:t>должно происходить в рамках одной </a:t>
            </a:r>
            <a:r>
              <a:rPr lang="ru-RU" b="0" dirty="0" smtClean="0">
                <a:latin typeface="Calibri" panose="020F0502020204030204" pitchFamily="34" charset="0"/>
              </a:rPr>
              <a:t>фирмы</a:t>
            </a:r>
            <a:endParaRPr lang="ru-RU" b="0" dirty="0">
              <a:latin typeface="Calibri" panose="020F0502020204030204" pitchFamily="34" charset="0"/>
            </a:endParaRPr>
          </a:p>
          <a:p>
            <a:endParaRPr lang="ru-RU" b="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dirty="0" smtClean="0">
                <a:latin typeface="Calibri" panose="020F0502020204030204" pitchFamily="34" charset="0"/>
              </a:rPr>
              <a:t>Ротация кадров: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>
                <a:latin typeface="Calibri" panose="020F0502020204030204" pitchFamily="34" charset="0"/>
              </a:rPr>
              <a:t>снижение эффективности из-за регулярной смены сферы деятельности (существует период адаптации для каждого нового участка работы</a:t>
            </a:r>
            <a:r>
              <a:rPr lang="ru-RU" b="0" dirty="0" smtClean="0">
                <a:latin typeface="Calibri" panose="020F0502020204030204" pitchFamily="34" charset="0"/>
              </a:rPr>
              <a:t>)</a:t>
            </a:r>
            <a:endParaRPr lang="ru-RU" b="0" dirty="0"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>
                <a:latin typeface="Calibri" panose="020F0502020204030204" pitchFamily="34" charset="0"/>
              </a:rPr>
              <a:t>ориентация менеджеров на краткосрочные цели на каждом участке </a:t>
            </a:r>
            <a:r>
              <a:rPr lang="ru-RU" b="0" dirty="0" smtClean="0">
                <a:latin typeface="Calibri" panose="020F0502020204030204" pitchFamily="34" charset="0"/>
              </a:rPr>
              <a:t>работы</a:t>
            </a:r>
            <a:endParaRPr lang="ru-RU" b="0" dirty="0">
              <a:latin typeface="Calibri" panose="020F0502020204030204" pitchFamily="34" charset="0"/>
            </a:endParaRPr>
          </a:p>
          <a:p>
            <a:endParaRPr lang="ru-RU" b="0" dirty="0" smtClean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dirty="0" smtClean="0">
                <a:latin typeface="Calibri" panose="020F0502020204030204" pitchFamily="34" charset="0"/>
              </a:rPr>
              <a:t>«Сделай сам»: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>
                <a:latin typeface="Calibri" panose="020F0502020204030204" pitchFamily="34" charset="0"/>
              </a:rPr>
              <a:t>нет выгод от </a:t>
            </a:r>
            <a:r>
              <a:rPr lang="ru-RU" b="0" dirty="0" smtClean="0">
                <a:latin typeface="Calibri" panose="020F0502020204030204" pitchFamily="34" charset="0"/>
              </a:rPr>
              <a:t>специализации</a:t>
            </a:r>
            <a:endParaRPr lang="ru-RU" b="0" dirty="0"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 smtClean="0">
                <a:latin typeface="Calibri" panose="020F0502020204030204" pitchFamily="34" charset="0"/>
              </a:rPr>
              <a:t>проблема </a:t>
            </a:r>
            <a:r>
              <a:rPr lang="ru-RU" b="0" dirty="0">
                <a:latin typeface="Calibri" panose="020F0502020204030204" pitchFamily="34" charset="0"/>
              </a:rPr>
              <a:t>безбилетника среди </a:t>
            </a:r>
            <a:r>
              <a:rPr lang="ru-RU" b="0" dirty="0" smtClean="0">
                <a:latin typeface="Calibri" panose="020F0502020204030204" pitchFamily="34" charset="0"/>
              </a:rPr>
              <a:t>акционеров</a:t>
            </a:r>
          </a:p>
          <a:p>
            <a:pPr lvl="0"/>
            <a:endParaRPr lang="ru-RU" b="0" dirty="0"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dirty="0" smtClean="0">
                <a:latin typeface="Calibri" panose="020F0502020204030204" pitchFamily="34" charset="0"/>
              </a:rPr>
              <a:t>Залог: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>
                <a:latin typeface="Calibri" panose="020F0502020204030204" pitchFamily="34" charset="0"/>
              </a:rPr>
              <a:t>возможное отсутствие достаточной суммы у </a:t>
            </a:r>
            <a:r>
              <a:rPr lang="ru-RU" b="0" dirty="0" smtClean="0">
                <a:latin typeface="Calibri" panose="020F0502020204030204" pitchFamily="34" charset="0"/>
              </a:rPr>
              <a:t>менеджера</a:t>
            </a:r>
            <a:endParaRPr lang="ru-RU" b="0" dirty="0"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 smtClean="0">
                <a:latin typeface="Calibri" panose="020F0502020204030204" pitchFamily="34" charset="0"/>
              </a:rPr>
              <a:t>появление </a:t>
            </a:r>
            <a:r>
              <a:rPr lang="ru-RU" b="0" dirty="0">
                <a:latin typeface="Calibri" panose="020F0502020204030204" pitchFamily="34" charset="0"/>
              </a:rPr>
              <a:t>у собственника стимулов для проявления морального риска и </a:t>
            </a:r>
            <a:r>
              <a:rPr lang="ru-RU" b="0" dirty="0" smtClean="0">
                <a:latin typeface="Calibri" panose="020F0502020204030204" pitchFamily="34" charset="0"/>
              </a:rPr>
              <a:t>вымогательства</a:t>
            </a:r>
            <a:endParaRPr lang="ru-RU" b="0" dirty="0">
              <a:latin typeface="Calibri" panose="020F0502020204030204" pitchFamily="34" charset="0"/>
            </a:endParaRPr>
          </a:p>
          <a:p>
            <a:pPr lvl="0"/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07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156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Механизмы борьбы с моральным риском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800" b="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Внутренние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Оплата по результату (стимулирующий контракт)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Мониторинг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Эффективная заработная плата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Ротация кадров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«Сделай сам»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Залог</a:t>
            </a:r>
          </a:p>
          <a:p>
            <a:pPr>
              <a:buFont typeface="Wingdings" pitchFamily="2" charset="2"/>
              <a:buChar char="q"/>
            </a:pPr>
            <a:r>
              <a:rPr lang="ru-RU" sz="2800" b="0" dirty="0" smtClean="0">
                <a:latin typeface="Calibri" pitchFamily="34" charset="0"/>
                <a:cs typeface="Calibri" pitchFamily="34" charset="0"/>
              </a:rPr>
              <a:t>Внешние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Репутация на рынке агентов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Конкуренция на рынке конечного продукта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Контроль со стороны кредиторов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Угроза банкротства/поглощения</a:t>
            </a:r>
            <a:endParaRPr lang="ru-RU" sz="2200" b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5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Calibri" panose="020F0502020204030204" pitchFamily="34" charset="0"/>
              </a:rPr>
              <a:t>Внешние механизмы борьбы с моральным риском: </a:t>
            </a:r>
            <a:r>
              <a:rPr lang="ru-RU" b="1" dirty="0" smtClean="0">
                <a:latin typeface="Calibri" panose="020F0502020204030204" pitchFamily="34" charset="0"/>
              </a:rPr>
              <a:t>основные недостатки</a:t>
            </a:r>
            <a:endParaRPr lang="ru-RU" b="1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71852"/>
            <a:ext cx="8229600" cy="5592932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dirty="0" smtClean="0">
                <a:latin typeface="Calibri" panose="020F0502020204030204" pitchFamily="34" charset="0"/>
              </a:rPr>
              <a:t>Репутация на рынке агентов: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>
                <a:latin typeface="Calibri" panose="020F0502020204030204" pitchFamily="34" charset="0"/>
              </a:rPr>
              <a:t>Увеличиваются стимулы к проявлению некооперативного поведения по отношению к </a:t>
            </a:r>
            <a:r>
              <a:rPr lang="ru-RU" b="0" dirty="0" smtClean="0">
                <a:latin typeface="Calibri" panose="020F0502020204030204" pitchFamily="34" charset="0"/>
              </a:rPr>
              <a:t>коллегам</a:t>
            </a:r>
            <a:endParaRPr lang="ru-RU" b="0" dirty="0"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>
                <a:latin typeface="Calibri" panose="020F0502020204030204" pitchFamily="34" charset="0"/>
              </a:rPr>
              <a:t>Возникновение стимулов на трату дополнительных ресурсов в ущерб работе на убеждение акционеров в своей хорошей </a:t>
            </a:r>
            <a:r>
              <a:rPr lang="ru-RU" b="0" dirty="0" smtClean="0">
                <a:latin typeface="Calibri" panose="020F0502020204030204" pitchFamily="34" charset="0"/>
              </a:rPr>
              <a:t>работе</a:t>
            </a:r>
          </a:p>
          <a:p>
            <a:pPr lvl="0"/>
            <a:endParaRPr lang="ru-RU" b="0" dirty="0"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dirty="0" smtClean="0">
                <a:latin typeface="Calibri" panose="020F0502020204030204" pitchFamily="34" charset="0"/>
              </a:rPr>
              <a:t>Контроль со стороны кредиторов: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>
                <a:latin typeface="Calibri" panose="020F0502020204030204" pitchFamily="34" charset="0"/>
              </a:rPr>
              <a:t>Н</a:t>
            </a:r>
            <a:r>
              <a:rPr lang="ru-RU" b="0" dirty="0" smtClean="0">
                <a:latin typeface="Calibri" panose="020F0502020204030204" pitchFamily="34" charset="0"/>
              </a:rPr>
              <a:t>еэффективность </a:t>
            </a:r>
            <a:r>
              <a:rPr lang="ru-RU" b="0" dirty="0">
                <a:latin typeface="Calibri" panose="020F0502020204030204" pitchFamily="34" charset="0"/>
              </a:rPr>
              <a:t>контроля кредиторами: слишком высокие издержки </a:t>
            </a:r>
            <a:r>
              <a:rPr lang="ru-RU" b="0" dirty="0" smtClean="0">
                <a:latin typeface="Calibri" panose="020F0502020204030204" pitchFamily="34" charset="0"/>
              </a:rPr>
              <a:t>контроля</a:t>
            </a:r>
            <a:endParaRPr lang="ru-RU" b="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0" dirty="0">
                <a:latin typeface="Calibri" panose="020F0502020204030204" pitchFamily="34" charset="0"/>
              </a:rPr>
              <a:t>Ц</a:t>
            </a:r>
            <a:r>
              <a:rPr lang="ru-RU" b="0" dirty="0" smtClean="0">
                <a:latin typeface="Calibri" panose="020F0502020204030204" pitchFamily="34" charset="0"/>
              </a:rPr>
              <a:t>ели </a:t>
            </a:r>
            <a:r>
              <a:rPr lang="ru-RU" b="0" dirty="0">
                <a:latin typeface="Calibri" panose="020F0502020204030204" pitchFamily="34" charset="0"/>
              </a:rPr>
              <a:t>кредиторов могут не совпадать с целями акционеров (кредиторам важен возврат долгов, акционерам – максимизация долгосрочной прибыли)</a:t>
            </a:r>
            <a:endParaRPr lang="ru-RU" b="0" dirty="0" smtClean="0">
              <a:latin typeface="Calibri" panose="020F0502020204030204" pitchFamily="34" charset="0"/>
            </a:endParaRPr>
          </a:p>
          <a:p>
            <a:pPr lvl="0"/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47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alibri" panose="020F0502020204030204" pitchFamily="34" charset="0"/>
              </a:rPr>
              <a:t>Внешние механизмы борьбы с моральным риском: основные недостатки</a:t>
            </a:r>
            <a:endParaRPr lang="ru-RU" b="1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72768"/>
            <a:ext cx="8229600" cy="477533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dirty="0" smtClean="0">
                <a:latin typeface="Calibri" panose="020F0502020204030204" pitchFamily="34" charset="0"/>
              </a:rPr>
              <a:t>Угроза поглощения: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 smtClean="0">
                <a:latin typeface="Calibri" panose="020F0502020204030204" pitchFamily="34" charset="0"/>
              </a:rPr>
              <a:t>Ожидаемые </a:t>
            </a:r>
            <a:r>
              <a:rPr lang="ru-RU" b="0" dirty="0">
                <a:latin typeface="Calibri" panose="020F0502020204030204" pitchFamily="34" charset="0"/>
              </a:rPr>
              <a:t>издержки проведения </a:t>
            </a:r>
            <a:r>
              <a:rPr lang="ru-RU" b="0" dirty="0" smtClean="0">
                <a:latin typeface="Calibri" panose="020F0502020204030204" pitchFamily="34" charset="0"/>
              </a:rPr>
              <a:t>поглощения</a:t>
            </a:r>
            <a:endParaRPr lang="ru-RU" b="0" dirty="0"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>
                <a:latin typeface="Calibri" panose="020F0502020204030204" pitchFamily="34" charset="0"/>
              </a:rPr>
              <a:t>Ожидаемые издержки улучшения функционирования поглощаемой </a:t>
            </a:r>
            <a:r>
              <a:rPr lang="ru-RU" b="0" dirty="0" smtClean="0">
                <a:latin typeface="Calibri" panose="020F0502020204030204" pitchFamily="34" charset="0"/>
              </a:rPr>
              <a:t>компании</a:t>
            </a:r>
            <a:endParaRPr lang="ru-RU" b="0" dirty="0"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>
                <a:latin typeface="Calibri" panose="020F0502020204030204" pitchFamily="34" charset="0"/>
              </a:rPr>
              <a:t>Ожидаемые издержки, связанные с </a:t>
            </a:r>
            <a:r>
              <a:rPr lang="ru-RU" b="0" dirty="0" smtClean="0">
                <a:latin typeface="Calibri" panose="020F0502020204030204" pitchFamily="34" charset="0"/>
              </a:rPr>
              <a:t>наличие</a:t>
            </a:r>
            <a:r>
              <a:rPr lang="ru-RU" b="0" dirty="0">
                <a:latin typeface="Calibri" panose="020F0502020204030204" pitchFamily="34" charset="0"/>
              </a:rPr>
              <a:t>м</a:t>
            </a:r>
            <a:r>
              <a:rPr lang="ru-RU" b="0" dirty="0" smtClean="0">
                <a:latin typeface="Calibri" panose="020F0502020204030204" pitchFamily="34" charset="0"/>
              </a:rPr>
              <a:t> акционеров-безбилетников</a:t>
            </a:r>
            <a:endParaRPr lang="ru-RU" b="0" dirty="0"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>
                <a:latin typeface="Calibri" panose="020F0502020204030204" pitchFamily="34" charset="0"/>
              </a:rPr>
              <a:t>Существование иммунитета к поглощению у некоторых </a:t>
            </a:r>
            <a:r>
              <a:rPr lang="ru-RU" b="0" dirty="0" smtClean="0">
                <a:latin typeface="Calibri" panose="020F0502020204030204" pitchFamily="34" charset="0"/>
              </a:rPr>
              <a:t>фирм </a:t>
            </a:r>
            <a:endParaRPr lang="ru-RU" b="0" dirty="0"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>
                <a:latin typeface="Calibri" panose="020F0502020204030204" pitchFamily="34" charset="0"/>
              </a:rPr>
              <a:t>Возможность осуществления неэффективного </a:t>
            </a:r>
            <a:r>
              <a:rPr lang="ru-RU" b="0" dirty="0" smtClean="0">
                <a:latin typeface="Calibri" panose="020F0502020204030204" pitchFamily="34" charset="0"/>
              </a:rPr>
              <a:t>поглощения</a:t>
            </a:r>
            <a:endParaRPr lang="ru-RU" b="0" dirty="0"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90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Calibri" panose="020F0502020204030204" pitchFamily="34" charset="0"/>
              </a:rPr>
              <a:t>Внешние механизмы борьбы с моральным риском: недостатки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86374"/>
            <a:ext cx="8229600" cy="511410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dirty="0" smtClean="0">
                <a:latin typeface="Calibri" panose="020F0502020204030204" pitchFamily="34" charset="0"/>
              </a:rPr>
              <a:t>Угроза банкротства: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 smtClean="0">
                <a:latin typeface="Calibri" panose="020F0502020204030204" pitchFamily="34" charset="0"/>
              </a:rPr>
              <a:t>Снижение </a:t>
            </a:r>
            <a:r>
              <a:rPr lang="ru-RU" b="0" dirty="0">
                <a:latin typeface="Calibri" panose="020F0502020204030204" pitchFamily="34" charset="0"/>
              </a:rPr>
              <a:t>эффективности угрозы во времена бума и чрезмерный рост вероятности банкротства в периоды </a:t>
            </a:r>
            <a:r>
              <a:rPr lang="ru-RU" b="0" dirty="0" smtClean="0">
                <a:latin typeface="Calibri" panose="020F0502020204030204" pitchFamily="34" charset="0"/>
              </a:rPr>
              <a:t>спада</a:t>
            </a:r>
            <a:endParaRPr lang="ru-RU" b="0" dirty="0"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0" dirty="0" smtClean="0">
                <a:latin typeface="Calibri" panose="020F0502020204030204" pitchFamily="34" charset="0"/>
              </a:rPr>
              <a:t>Наличие </a:t>
            </a:r>
            <a:r>
              <a:rPr lang="ru-RU" b="0" dirty="0">
                <a:latin typeface="Calibri" panose="020F0502020204030204" pitchFamily="34" charset="0"/>
              </a:rPr>
              <a:t>у компании иммунитета к </a:t>
            </a:r>
            <a:r>
              <a:rPr lang="ru-RU" b="0" dirty="0" smtClean="0">
                <a:latin typeface="Calibri" panose="020F0502020204030204" pitchFamily="34" charset="0"/>
              </a:rPr>
              <a:t>банкротству</a:t>
            </a:r>
            <a:endParaRPr lang="ru-RU" b="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0" dirty="0">
                <a:latin typeface="Calibri" panose="020F0502020204030204" pitchFamily="34" charset="0"/>
              </a:rPr>
              <a:t>Как правило, уровень долгового финансирования выбирается самим менеджером, следовательно, он может влиять на возможность банкротства </a:t>
            </a:r>
            <a:r>
              <a:rPr lang="ru-RU" b="0" dirty="0" smtClean="0">
                <a:latin typeface="Calibri" panose="020F0502020204030204" pitchFamily="34" charset="0"/>
              </a:rPr>
              <a:t>компании</a:t>
            </a:r>
            <a:endParaRPr lang="en-US" b="0" dirty="0" smtClean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b="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0" dirty="0">
                <a:latin typeface="Calibri" panose="020F0502020204030204" pitchFamily="34" charset="0"/>
              </a:rPr>
              <a:t>Эффективность внешних механизмов во многом определяется </a:t>
            </a:r>
            <a:r>
              <a:rPr lang="ru-RU" b="0" dirty="0" smtClean="0">
                <a:latin typeface="Calibri" panose="020F0502020204030204" pitchFamily="34" charset="0"/>
              </a:rPr>
              <a:t>сложившейся </a:t>
            </a:r>
            <a:r>
              <a:rPr lang="ru-RU" b="0" dirty="0">
                <a:latin typeface="Calibri" panose="020F0502020204030204" pitchFamily="34" charset="0"/>
              </a:rPr>
              <a:t>институциональной </a:t>
            </a:r>
            <a:r>
              <a:rPr lang="ru-RU" b="0" dirty="0" smtClean="0">
                <a:latin typeface="Calibri" panose="020F0502020204030204" pitchFamily="34" charset="0"/>
              </a:rPr>
              <a:t>средой </a:t>
            </a:r>
            <a:r>
              <a:rPr lang="ru-RU" b="0" dirty="0">
                <a:latin typeface="Calibri" panose="020F0502020204030204" pitchFamily="34" charset="0"/>
              </a:rPr>
              <a:t>в </a:t>
            </a:r>
            <a:r>
              <a:rPr lang="ru-RU" b="0" dirty="0" smtClean="0">
                <a:latin typeface="Calibri" panose="020F0502020204030204" pitchFamily="34" charset="0"/>
              </a:rPr>
              <a:t>стране, а также проводимой </a:t>
            </a:r>
            <a:r>
              <a:rPr lang="ru-RU" b="0" dirty="0">
                <a:latin typeface="Calibri" panose="020F0502020204030204" pitchFamily="34" charset="0"/>
              </a:rPr>
              <a:t>государством </a:t>
            </a:r>
            <a:r>
              <a:rPr lang="ru-RU" b="0" dirty="0" smtClean="0">
                <a:latin typeface="Calibri" panose="020F0502020204030204" pitchFamily="34" charset="0"/>
              </a:rPr>
              <a:t>политикой </a:t>
            </a:r>
            <a:endParaRPr lang="ru-RU" b="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2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90600"/>
            <a:ext cx="8229600" cy="56515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0" dirty="0" smtClean="0">
                <a:latin typeface="Calibri" panose="020F0502020204030204" pitchFamily="34" charset="0"/>
              </a:rPr>
              <a:t>Асимметрия информации между участниками приводит к риску возникновения оппортунистического поведения: до и после заключения контракта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 smtClean="0">
                <a:latin typeface="Calibri" panose="020F0502020204030204" pitchFamily="34" charset="0"/>
              </a:rPr>
              <a:t>Институты могут играть важную роль в снижении рисков оппортунизма агентов и предотвращении </a:t>
            </a:r>
            <a:r>
              <a:rPr lang="ru-RU" b="0" dirty="0" smtClean="0">
                <a:latin typeface="Calibri" panose="020F0502020204030204" pitchFamily="34" charset="0"/>
              </a:rPr>
              <a:t>провалов (фиаско)</a:t>
            </a:r>
            <a:r>
              <a:rPr lang="ru-RU" sz="2400" b="0" dirty="0" smtClean="0">
                <a:latin typeface="Calibri" panose="020F0502020204030204" pitchFamily="34" charset="0"/>
              </a:rPr>
              <a:t> рынков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 smtClean="0">
                <a:latin typeface="Calibri" panose="020F0502020204030204" pitchFamily="34" charset="0"/>
              </a:rPr>
              <a:t>Механизмы предотвращения оппортунизма не свободны от издержек:</a:t>
            </a:r>
          </a:p>
          <a:p>
            <a:pPr indent="355600">
              <a:buFont typeface="Wingdings" panose="05000000000000000000" pitchFamily="2" charset="2"/>
              <a:buChar char="Ø"/>
            </a:pPr>
            <a:r>
              <a:rPr lang="ru-RU" sz="2400" b="0" dirty="0" smtClean="0">
                <a:latin typeface="Calibri" panose="020F0502020204030204" pitchFamily="34" charset="0"/>
              </a:rPr>
              <a:t>Если стороны не предпринимают никаких действий для снижения </a:t>
            </a:r>
            <a:r>
              <a:rPr lang="ru-RU" b="0" dirty="0" smtClean="0">
                <a:latin typeface="Calibri" panose="020F0502020204030204" pitchFamily="34" charset="0"/>
              </a:rPr>
              <a:t>риска оппортунистического поведения</a:t>
            </a:r>
            <a:r>
              <a:rPr lang="ru-RU" sz="2400" b="0" dirty="0" smtClean="0">
                <a:latin typeface="Calibri" panose="020F0502020204030204" pitchFamily="34" charset="0"/>
              </a:rPr>
              <a:t> до заключения контракта, они минимизируют издержки (</a:t>
            </a:r>
            <a:r>
              <a:rPr lang="en-US" sz="2400" b="0" dirty="0" smtClean="0">
                <a:latin typeface="Calibri" panose="020F0502020204030204" pitchFamily="34" charset="0"/>
              </a:rPr>
              <a:t>ex-ante</a:t>
            </a:r>
            <a:r>
              <a:rPr lang="ru-RU" sz="2400" b="0" dirty="0" smtClean="0">
                <a:latin typeface="Calibri" panose="020F0502020204030204" pitchFamily="34" charset="0"/>
              </a:rPr>
              <a:t>), но сталкиваются с проблемой неблагоприятного отбора</a:t>
            </a:r>
          </a:p>
          <a:p>
            <a:pPr indent="355600">
              <a:buFont typeface="Wingdings" panose="05000000000000000000" pitchFamily="2" charset="2"/>
              <a:buChar char="Ø"/>
            </a:pPr>
            <a:r>
              <a:rPr lang="ru-RU" sz="2400" b="0" dirty="0" smtClean="0">
                <a:latin typeface="Calibri" panose="020F0502020204030204" pitchFamily="34" charset="0"/>
              </a:rPr>
              <a:t>Если стороны не предпринимают никаких действий для снижения риска оппортунистического поведения после заключения контракта, они минимизируют издержки (</a:t>
            </a:r>
            <a:r>
              <a:rPr lang="en-US" sz="2400" b="0" dirty="0" smtClean="0">
                <a:latin typeface="Calibri" panose="020F0502020204030204" pitchFamily="34" charset="0"/>
              </a:rPr>
              <a:t>ex-post)</a:t>
            </a:r>
            <a:r>
              <a:rPr lang="ru-RU" sz="2400" b="0" dirty="0" smtClean="0">
                <a:latin typeface="Calibri" panose="020F0502020204030204" pitchFamily="34" charset="0"/>
              </a:rPr>
              <a:t>, но сталкиваются с проблемой морального риска</a:t>
            </a:r>
            <a:endParaRPr lang="ru-RU" sz="2400" b="0" dirty="0">
              <a:latin typeface="Calibri" panose="020F050202020403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73764"/>
            <a:ext cx="8229600" cy="6873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3200" b="1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Выводы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98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03200"/>
            <a:ext cx="8153400" cy="743248"/>
          </a:xfrm>
        </p:spPr>
        <p:txBody>
          <a:bodyPr/>
          <a:lstStyle/>
          <a:p>
            <a:pPr algn="l" eaLnBrk="1" hangingPunct="1"/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Моральный риск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52977"/>
            <a:ext cx="8047808" cy="509295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ru-RU" sz="2800" b="0" dirty="0" smtClean="0">
                <a:latin typeface="Calibri" pitchFamily="34" charset="0"/>
                <a:cs typeface="Calibri" pitchFamily="34" charset="0"/>
              </a:rPr>
              <a:t>Оппортунизм, возникающий на стадии исполнения контракта (после заключения контракта), который заключается в недобросовестном поведении агента, обусловленном асимметрией информации относительно эндогенных переменных</a:t>
            </a:r>
          </a:p>
          <a:p>
            <a:pPr eaLnBrk="1" hangingPunct="1">
              <a:buFont typeface="Wingdings" pitchFamily="2" charset="2"/>
              <a:buChar char="q"/>
            </a:pPr>
            <a:endParaRPr lang="ru-RU" sz="2800" b="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ru-RU" sz="2800" b="0" dirty="0" smtClean="0">
                <a:latin typeface="Calibri" pitchFamily="34" charset="0"/>
                <a:cs typeface="Calibri" pitchFamily="34" charset="0"/>
              </a:rPr>
              <a:t>Факторы возникновения:</a:t>
            </a:r>
          </a:p>
          <a:p>
            <a:pPr marL="893763" indent="-447675" eaLnBrk="1" hangingPunct="1">
              <a:buFont typeface="Wingdings" pitchFamily="2" charset="2"/>
              <a:buChar char="Ø"/>
            </a:pPr>
            <a:r>
              <a:rPr lang="ru-RU" sz="2400" b="0" dirty="0" smtClean="0">
                <a:latin typeface="Calibri" pitchFamily="34" charset="0"/>
                <a:cs typeface="Calibri" pitchFamily="34" charset="0"/>
              </a:rPr>
              <a:t>Наличие общей базы для сотрудничества</a:t>
            </a:r>
            <a:endParaRPr lang="ru-RU" b="0" dirty="0" smtClean="0">
              <a:latin typeface="Calibri" pitchFamily="34" charset="0"/>
              <a:cs typeface="Calibri" pitchFamily="34" charset="0"/>
            </a:endParaRPr>
          </a:p>
          <a:p>
            <a:pPr marL="893763" indent="-447675" eaLnBrk="1" hangingPunct="1">
              <a:buFont typeface="Wingdings" pitchFamily="2" charset="2"/>
              <a:buChar char="Ø"/>
            </a:pPr>
            <a:r>
              <a:rPr lang="ru-RU" sz="2400" b="0" dirty="0" smtClean="0">
                <a:latin typeface="Calibri" pitchFamily="34" charset="0"/>
                <a:cs typeface="Calibri" pitchFamily="34" charset="0"/>
              </a:rPr>
              <a:t>Различия в целях сторон, заключающих контракт </a:t>
            </a:r>
          </a:p>
          <a:p>
            <a:pPr marL="893763" indent="-447675" eaLnBrk="1" hangingPunct="1">
              <a:buFont typeface="Wingdings" pitchFamily="2" charset="2"/>
              <a:buChar char="Ø"/>
            </a:pPr>
            <a:r>
              <a:rPr lang="ru-RU" sz="2400" b="0" dirty="0" smtClean="0">
                <a:latin typeface="Calibri" pitchFamily="34" charset="0"/>
                <a:cs typeface="Calibri" pitchFamily="34" charset="0"/>
              </a:rPr>
              <a:t>Затрудненность мониторинга за выполнением контрактных обязательств </a:t>
            </a:r>
          </a:p>
          <a:p>
            <a:pPr marL="893763" indent="-447675" eaLnBrk="1" hangingPunct="1">
              <a:buFont typeface="Wingdings" pitchFamily="2" charset="2"/>
              <a:buChar char="Ø"/>
            </a:pPr>
            <a:r>
              <a:rPr lang="ru-RU" sz="2400" b="0" dirty="0" smtClean="0">
                <a:latin typeface="Calibri" pitchFamily="34" charset="0"/>
                <a:cs typeface="Calibri" pitchFamily="34" charset="0"/>
              </a:rPr>
              <a:t>Ограниченная ответственность агента за свои действия или решения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take away…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0" dirty="0" smtClean="0"/>
              <a:t>Моральный риск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0" dirty="0" smtClean="0"/>
              <a:t>Стимулирующий контракт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0" dirty="0" smtClean="0"/>
              <a:t>Дилемма «риск-стимулы»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0" dirty="0" smtClean="0"/>
              <a:t>Эффективная заработная плата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0" dirty="0" smtClean="0"/>
              <a:t>Мониторинг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78627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b="1" dirty="0" smtClean="0">
                <a:latin typeface="Calibri" pitchFamily="34" charset="0"/>
              </a:rPr>
              <a:t>Моральный риск: примеры</a:t>
            </a:r>
            <a:endParaRPr lang="ru-RU" sz="3600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0" dirty="0" smtClean="0">
                <a:latin typeface="Calibri" pitchFamily="34" charset="0"/>
              </a:rPr>
              <a:t>Открытая корпорация: взаимоотношения «собственник – менеджер»</a:t>
            </a:r>
            <a:endParaRPr lang="en-US" sz="2800" b="0" dirty="0" smtClean="0">
              <a:latin typeface="Calibri" pitchFamily="34" charset="0"/>
            </a:endParaRPr>
          </a:p>
          <a:p>
            <a:pPr indent="355600">
              <a:buFont typeface="Wingdings" pitchFamily="2" charset="2"/>
              <a:buChar char="Ø"/>
            </a:pPr>
            <a:r>
              <a:rPr lang="ru-RU" sz="2800" b="0" dirty="0" smtClean="0">
                <a:latin typeface="Calibri" pitchFamily="34" charset="0"/>
              </a:rPr>
              <a:t>Полное отделение собственности от контроля</a:t>
            </a:r>
          </a:p>
          <a:p>
            <a:pPr indent="355600">
              <a:buFont typeface="Wingdings" pitchFamily="2" charset="2"/>
              <a:buChar char="Ø"/>
            </a:pPr>
            <a:r>
              <a:rPr lang="ru-RU" sz="2800" b="0" dirty="0" smtClean="0">
                <a:latin typeface="Calibri" pitchFamily="34" charset="0"/>
              </a:rPr>
              <a:t>Профессионализация менеджмента</a:t>
            </a:r>
          </a:p>
          <a:p>
            <a:pPr indent="355600">
              <a:buFont typeface="Wingdings" pitchFamily="2" charset="2"/>
              <a:buChar char="Ø"/>
            </a:pPr>
            <a:r>
              <a:rPr lang="ru-RU" sz="2800" b="0" dirty="0" smtClean="0">
                <a:latin typeface="Calibri" pitchFamily="34" charset="0"/>
              </a:rPr>
              <a:t>Делегирование полномочий</a:t>
            </a:r>
          </a:p>
          <a:p>
            <a:pPr indent="355600">
              <a:buFont typeface="Wingdings" pitchFamily="2" charset="2"/>
              <a:buChar char="Ø"/>
            </a:pPr>
            <a:r>
              <a:rPr lang="ru-RU" sz="2800" b="0" dirty="0" smtClean="0">
                <a:latin typeface="Calibri" pitchFamily="34" charset="0"/>
              </a:rPr>
              <a:t>Возможность оппортунизма менеджера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71853"/>
            <a:ext cx="8280920" cy="54420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b="0" dirty="0" smtClean="0">
                <a:latin typeface="Calibri" panose="020F0502020204030204" pitchFamily="34" charset="0"/>
              </a:rPr>
              <a:t>Потребление на рабочем месте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b="0" dirty="0">
                <a:latin typeface="Calibri" panose="020F0502020204030204" pitchFamily="34" charset="0"/>
              </a:rPr>
              <a:t>Искажение или сокрытие важной </a:t>
            </a:r>
            <a:r>
              <a:rPr lang="ru-RU" b="0" dirty="0" smtClean="0">
                <a:latin typeface="Calibri" panose="020F0502020204030204" pitchFamily="34" charset="0"/>
              </a:rPr>
              <a:t>информации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b="0" dirty="0">
                <a:latin typeface="Calibri" panose="020F0502020204030204" pitchFamily="34" charset="0"/>
              </a:rPr>
              <a:t>Участие в сделках, связанных с чрезмерными </a:t>
            </a:r>
            <a:r>
              <a:rPr lang="ru-RU" b="0" dirty="0" smtClean="0">
                <a:latin typeface="Calibri" panose="020F0502020204030204" pitchFamily="34" charset="0"/>
              </a:rPr>
              <a:t>рисками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b="0" dirty="0" smtClean="0">
                <a:latin typeface="Calibri" panose="020F0502020204030204" pitchFamily="34" charset="0"/>
              </a:rPr>
              <a:t>Увод активов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b="0" dirty="0">
                <a:latin typeface="Calibri" panose="020F0502020204030204" pitchFamily="34" charset="0"/>
              </a:rPr>
              <a:t>Вхождение в дорогостоящие долгосрочные </a:t>
            </a:r>
            <a:r>
              <a:rPr lang="ru-RU" b="0" dirty="0" smtClean="0">
                <a:latin typeface="Calibri" panose="020F0502020204030204" pitchFamily="34" charset="0"/>
              </a:rPr>
              <a:t>проекты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b="0" dirty="0">
                <a:latin typeface="Calibri" panose="020F0502020204030204" pitchFamily="34" charset="0"/>
              </a:rPr>
              <a:t>Промедление с технологической или структурной перестройкой </a:t>
            </a:r>
            <a:r>
              <a:rPr lang="ru-RU" b="0" dirty="0" smtClean="0">
                <a:latin typeface="Calibri" panose="020F0502020204030204" pitchFamily="34" charset="0"/>
              </a:rPr>
              <a:t>компании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800" b="0" dirty="0" smtClean="0">
                <a:latin typeface="Calibri" panose="020F0502020204030204" pitchFamily="34" charset="0"/>
              </a:rPr>
              <a:t>Каковы </a:t>
            </a:r>
            <a:r>
              <a:rPr lang="ru-RU" sz="2800" b="0" dirty="0">
                <a:latin typeface="Calibri" panose="020F0502020204030204" pitchFamily="34" charset="0"/>
              </a:rPr>
              <a:t>последствия морального риска?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b="0" dirty="0">
                <a:latin typeface="Calibri" panose="020F0502020204030204" pitchFamily="34" charset="0"/>
              </a:rPr>
              <a:t>Падение стоимости компании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b="0" dirty="0" smtClean="0">
                <a:latin typeface="Calibri" panose="020F0502020204030204" pitchFamily="34" charset="0"/>
              </a:rPr>
              <a:t>Банкротство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b="0" dirty="0"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0" dirty="0">
                <a:latin typeface="Calibri" panose="020F0502020204030204" pitchFamily="34" charset="0"/>
              </a:rPr>
              <a:t>Пример: книга Ника </a:t>
            </a:r>
            <a:r>
              <a:rPr lang="ru-RU" b="0" dirty="0" err="1">
                <a:latin typeface="Calibri" panose="020F0502020204030204" pitchFamily="34" charset="0"/>
              </a:rPr>
              <a:t>Лисона</a:t>
            </a:r>
            <a:r>
              <a:rPr lang="ru-RU" b="0" dirty="0">
                <a:latin typeface="Calibri" panose="020F0502020204030204" pitchFamily="34" charset="0"/>
              </a:rPr>
              <a:t> «Как я обанкротил </a:t>
            </a:r>
            <a:r>
              <a:rPr lang="en-US" b="0" dirty="0">
                <a:latin typeface="Calibri" panose="020F0502020204030204" pitchFamily="34" charset="0"/>
              </a:rPr>
              <a:t>‘</a:t>
            </a:r>
            <a:r>
              <a:rPr lang="ru-RU" b="0" dirty="0" err="1">
                <a:latin typeface="Calibri" panose="020F0502020204030204" pitchFamily="34" charset="0"/>
              </a:rPr>
              <a:t>Бэрингз</a:t>
            </a:r>
            <a:r>
              <a:rPr lang="en-US" b="0" dirty="0">
                <a:latin typeface="Calibri" panose="020F0502020204030204" pitchFamily="34" charset="0"/>
              </a:rPr>
              <a:t>’</a:t>
            </a:r>
            <a:r>
              <a:rPr lang="ru-RU" b="0" dirty="0">
                <a:latin typeface="Calibri" panose="020F0502020204030204" pitchFamily="34" charset="0"/>
              </a:rPr>
              <a:t>»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0" dirty="0">
                <a:latin typeface="Calibri" panose="020F0502020204030204" pitchFamily="34" charset="0"/>
              </a:rPr>
              <a:t> </a:t>
            </a:r>
            <a:r>
              <a:rPr lang="en-US" b="0" dirty="0">
                <a:latin typeface="Calibri" panose="020F0502020204030204" pitchFamily="34" charset="0"/>
                <a:hlinkClick r:id="rId2"/>
              </a:rPr>
              <a:t>https://quote.rbc.ru/news/article/5b92640d9a7947406d211337</a:t>
            </a:r>
            <a:r>
              <a:rPr lang="ru-RU" b="0" dirty="0">
                <a:latin typeface="Calibri" panose="020F0502020204030204" pitchFamily="34" charset="0"/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1800"/>
              </a:spcBef>
              <a:buNone/>
            </a:pP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46856" y="175287"/>
            <a:ext cx="8229600" cy="510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Возможные проявления оппортунизма менеджеров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713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b="1" dirty="0" smtClean="0">
                <a:latin typeface="Calibri" pitchFamily="34" charset="0"/>
              </a:rPr>
              <a:t>Моральный риск: примеры</a:t>
            </a:r>
            <a:endParaRPr lang="ru-RU" sz="3600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3200" b="0" dirty="0" smtClean="0">
                <a:latin typeface="Calibri" pitchFamily="34" charset="0"/>
              </a:rPr>
              <a:t>Моральный риск на рынке страхования:</a:t>
            </a:r>
          </a:p>
          <a:p>
            <a:pPr indent="355600">
              <a:buFont typeface="Wingdings" pitchFamily="2" charset="2"/>
              <a:buChar char="Ø"/>
            </a:pPr>
            <a:r>
              <a:rPr lang="ru-RU" sz="3200" b="0" dirty="0" err="1" smtClean="0">
                <a:latin typeface="Calibri" pitchFamily="34" charset="0"/>
              </a:rPr>
              <a:t>Автострахование</a:t>
            </a:r>
            <a:r>
              <a:rPr lang="ru-RU" sz="3200" b="0" dirty="0" smtClean="0">
                <a:latin typeface="Calibri" pitchFamily="34" charset="0"/>
              </a:rPr>
              <a:t>: рискованное вождение автомобиля</a:t>
            </a:r>
          </a:p>
          <a:p>
            <a:pPr indent="355600">
              <a:buFont typeface="Wingdings" pitchFamily="2" charset="2"/>
              <a:buChar char="Ø"/>
            </a:pPr>
            <a:r>
              <a:rPr lang="ru-RU" sz="3200" b="0" dirty="0" err="1" smtClean="0">
                <a:latin typeface="Calibri" pitchFamily="34" charset="0"/>
              </a:rPr>
              <a:t>Автострахование</a:t>
            </a:r>
            <a:r>
              <a:rPr lang="ru-RU" sz="3200" b="0" dirty="0" smtClean="0">
                <a:latin typeface="Calibri" pitchFamily="34" charset="0"/>
              </a:rPr>
              <a:t>: страховое мошенничество (намеренное создание страхового случая)</a:t>
            </a:r>
          </a:p>
          <a:p>
            <a:pPr indent="355600">
              <a:buFont typeface="Wingdings" pitchFamily="2" charset="2"/>
              <a:buChar char="Ø"/>
            </a:pPr>
            <a:r>
              <a:rPr lang="ru-RU" sz="3200" b="0" dirty="0" smtClean="0">
                <a:latin typeface="Calibri" pitchFamily="34" charset="0"/>
              </a:rPr>
              <a:t>Страхование здоровья: чрезмерное пользование услугами врачей</a:t>
            </a:r>
          </a:p>
          <a:p>
            <a:pPr>
              <a:buFont typeface="Wingdings" pitchFamily="2" charset="2"/>
              <a:buChar char="q"/>
            </a:pP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5900"/>
            <a:ext cx="8229600" cy="723900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Моральный риск со скрытыми действиями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533400" y="3429000"/>
            <a:ext cx="381000" cy="381000"/>
          </a:xfrm>
          <a:prstGeom prst="smileyFace">
            <a:avLst>
              <a:gd name="adj" fmla="val 4653"/>
            </a:avLst>
          </a:prstGeom>
          <a:solidFill>
            <a:srgbClr val="FE694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2286000" y="3429000"/>
            <a:ext cx="381000" cy="38100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5562600" y="23622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733800" y="2362200"/>
            <a:ext cx="381000" cy="38100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914400" y="3657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838200" y="3280585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Набор контрактов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2667000" y="27432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2514600" y="3810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2483768" y="414908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Отвергнуть все контракты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219200" y="5334000"/>
            <a:ext cx="2362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Выигрыши сторон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 rot="19436911">
            <a:off x="1931761" y="24102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Принять один из контрактов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5867400" y="4724400"/>
            <a:ext cx="381000" cy="381000"/>
          </a:xfrm>
          <a:prstGeom prst="smileyFace">
            <a:avLst>
              <a:gd name="adj" fmla="val 4653"/>
            </a:avLst>
          </a:prstGeom>
          <a:solidFill>
            <a:srgbClr val="FE694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5867400" y="5181600"/>
            <a:ext cx="381000" cy="38100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5867400" y="56388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4114800" y="2590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6019800" y="2590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6019800" y="2209800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Внешние условия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4229100" y="2209800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Усилия агента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7241550" y="2197100"/>
            <a:ext cx="15240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Выигрыши сторон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444208" y="4725144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latin typeface="Calibri" pitchFamily="34" charset="0"/>
                <a:cs typeface="Calibri" pitchFamily="34" charset="0"/>
              </a:rPr>
              <a:t>Принципал 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444208" y="5157192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latin typeface="Calibri" pitchFamily="34" charset="0"/>
                <a:cs typeface="Calibri" pitchFamily="34" charset="0"/>
              </a:rPr>
              <a:t>Агент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6444208" y="558924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latin typeface="Calibri" pitchFamily="34" charset="0"/>
                <a:cs typeface="Calibri" pitchFamily="34" charset="0"/>
              </a:rPr>
              <a:t>Природа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animBg="1"/>
      <p:bldP spid="26631" grpId="0" animBg="1"/>
      <p:bldP spid="11272" grpId="0" animBg="1"/>
      <p:bldP spid="26633" grpId="0"/>
      <p:bldP spid="11274" grpId="0" animBg="1"/>
      <p:bldP spid="11275" grpId="0" animBg="1"/>
      <p:bldP spid="26636" grpId="0"/>
      <p:bldP spid="26637" grpId="0" animBg="1"/>
      <p:bldP spid="26638" grpId="0"/>
      <p:bldP spid="11282" grpId="0" animBg="1"/>
      <p:bldP spid="11283" grpId="0" animBg="1"/>
      <p:bldP spid="26644" grpId="0"/>
      <p:bldP spid="26645" grpId="0"/>
      <p:bldP spid="266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5900"/>
            <a:ext cx="8229600" cy="719138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Моральный риск со скрытой информацией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23809" y="3459162"/>
            <a:ext cx="381000" cy="381000"/>
          </a:xfrm>
          <a:prstGeom prst="smileyFace">
            <a:avLst>
              <a:gd name="adj" fmla="val 4653"/>
            </a:avLst>
          </a:prstGeom>
          <a:solidFill>
            <a:srgbClr val="FE694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2286000" y="3429000"/>
            <a:ext cx="381000" cy="38100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3733800" y="24384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5562600" y="2438400"/>
            <a:ext cx="381000" cy="38100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914400" y="3657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752409" y="3306762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Набор контрактов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2667000" y="27432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2514600" y="3810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2438400" y="41910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Отвергнуть все контракты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219200" y="5334000"/>
            <a:ext cx="2362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Выигрыши сторон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 rot="19488210">
            <a:off x="2007792" y="2401697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Принять один из контрактов</a:t>
            </a:r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>
            <a:off x="5867400" y="4724400"/>
            <a:ext cx="381000" cy="381000"/>
          </a:xfrm>
          <a:prstGeom prst="smileyFace">
            <a:avLst>
              <a:gd name="adj" fmla="val 4653"/>
            </a:avLst>
          </a:prstGeom>
          <a:solidFill>
            <a:srgbClr val="FE694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4" name="AutoShape 16"/>
          <p:cNvSpPr>
            <a:spLocks noChangeArrowheads="1"/>
          </p:cNvSpPr>
          <p:nvPr/>
        </p:nvSpPr>
        <p:spPr bwMode="auto">
          <a:xfrm>
            <a:off x="5867400" y="5181600"/>
            <a:ext cx="381000" cy="38100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5" name="AutoShape 17"/>
          <p:cNvSpPr>
            <a:spLocks noChangeArrowheads="1"/>
          </p:cNvSpPr>
          <p:nvPr/>
        </p:nvSpPr>
        <p:spPr bwMode="auto">
          <a:xfrm>
            <a:off x="5867400" y="56388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4114800" y="2590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6019800" y="2590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4152900" y="2227237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Внешние условия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5893718" y="2227236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Усилия агента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7210400" y="2217711"/>
            <a:ext cx="15240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Выигрыши сторон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6372200" y="4725144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latin typeface="Calibri" pitchFamily="34" charset="0"/>
                <a:cs typeface="Calibri" pitchFamily="34" charset="0"/>
              </a:rPr>
              <a:t>Принципал 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6372200" y="5157192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latin typeface="Calibri" pitchFamily="34" charset="0"/>
                <a:cs typeface="Calibri" pitchFamily="34" charset="0"/>
              </a:rPr>
              <a:t>Агент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6372200" y="5661248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latin typeface="Calibri" pitchFamily="34" charset="0"/>
                <a:cs typeface="Calibri" pitchFamily="34" charset="0"/>
              </a:rPr>
              <a:t>Природа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 animBg="1"/>
      <p:bldP spid="27654" grpId="0" animBg="1"/>
      <p:bldP spid="27655" grpId="0" animBg="1"/>
      <p:bldP spid="12296" grpId="0" animBg="1"/>
      <p:bldP spid="27657" grpId="0"/>
      <p:bldP spid="12298" grpId="0" animBg="1"/>
      <p:bldP spid="12299" grpId="0" animBg="1"/>
      <p:bldP spid="27660" grpId="0"/>
      <p:bldP spid="27661" grpId="0" animBg="1"/>
      <p:bldP spid="27662" grpId="0"/>
      <p:bldP spid="12306" grpId="0" animBg="1"/>
      <p:bldP spid="12307" grpId="0" animBg="1"/>
      <p:bldP spid="27668" grpId="0"/>
      <p:bldP spid="27669" grpId="0"/>
      <p:bldP spid="276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5563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Механизмы борьбы с моральным риском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800" b="0" dirty="0" smtClean="0">
                <a:latin typeface="Calibri" pitchFamily="34" charset="0"/>
                <a:cs typeface="Calibri" pitchFamily="34" charset="0"/>
              </a:rPr>
              <a:t>Внутренние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>
                <a:latin typeface="Calibri" pitchFamily="34" charset="0"/>
                <a:cs typeface="Calibri" pitchFamily="34" charset="0"/>
              </a:rPr>
              <a:t>С</a:t>
            </a: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тимулирующий контракт (оплата по результату)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Мониторинг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Эффективная заработная плата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Ротация кадров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«Сделай сам»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Залог</a:t>
            </a:r>
          </a:p>
          <a:p>
            <a:pPr>
              <a:buFont typeface="Wingdings" pitchFamily="2" charset="2"/>
              <a:buChar char="q"/>
            </a:pPr>
            <a:r>
              <a:rPr lang="ru-RU" sz="2800" b="0" dirty="0" smtClean="0">
                <a:latin typeface="Calibri" pitchFamily="34" charset="0"/>
                <a:cs typeface="Calibri" pitchFamily="34" charset="0"/>
              </a:rPr>
              <a:t>Внешние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Репутация на рынке агентов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Конкуренция на рынке конечного продукта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Контроль со стороны кредиторов</a:t>
            </a:r>
          </a:p>
          <a:p>
            <a:pPr marL="893763" indent="-354013">
              <a:buFont typeface="Wingdings" pitchFamily="2" charset="2"/>
              <a:buChar char="Ø"/>
            </a:pPr>
            <a:r>
              <a:rPr lang="ru-RU" sz="2200" b="0" dirty="0" smtClean="0">
                <a:latin typeface="Calibri" pitchFamily="34" charset="0"/>
                <a:cs typeface="Calibri" pitchFamily="34" charset="0"/>
              </a:rPr>
              <a:t>Угроза банкротства/поглощения</a:t>
            </a:r>
            <a:endParaRPr lang="ru-RU" sz="2200" b="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74878" cy="471636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Calibri" panose="020F0502020204030204" pitchFamily="34" charset="0"/>
              </a:rPr>
              <a:t>Стимулирующий контракт </a:t>
            </a: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ru-RU" sz="2800" b="1" dirty="0" smtClean="0">
                <a:latin typeface="Calibri" panose="020F0502020204030204" pitchFamily="34" charset="0"/>
              </a:rPr>
              <a:t>(оплата по результату)</a:t>
            </a:r>
            <a:endParaRPr lang="ru-RU" sz="2800" b="1" dirty="0">
              <a:latin typeface="Calibri" panose="020F0502020204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8640" y="1066800"/>
            <a:ext cx="8110728" cy="5524500"/>
          </a:xfrm>
        </p:spPr>
        <p:txBody>
          <a:bodyPr>
            <a:normAutofit fontScale="92500" lnSpcReduction="10000"/>
          </a:bodyPr>
          <a:lstStyle/>
          <a:p>
            <a:pPr marL="0" indent="-342900">
              <a:spcBef>
                <a:spcPts val="0"/>
              </a:spcBef>
              <a:buFont typeface="Wingdings" pitchFamily="2" charset="2"/>
              <a:buChar char="q"/>
            </a:pPr>
            <a:r>
              <a:rPr lang="ru-RU" sz="2600" b="0" dirty="0" smtClean="0">
                <a:latin typeface="Calibri" panose="020F0502020204030204" pitchFamily="34" charset="0"/>
              </a:rPr>
              <a:t>Стимулирующий контракт: уровень вознаграждения определяется в зависимости от целевых (наблюдаемых) показателей деятельности учреждения</a:t>
            </a:r>
          </a:p>
          <a:p>
            <a:pPr marL="0" indent="-342900">
              <a:spcBef>
                <a:spcPts val="0"/>
              </a:spcBef>
              <a:buFont typeface="Wingdings" pitchFamily="2" charset="2"/>
              <a:buChar char="q"/>
            </a:pPr>
            <a:endParaRPr lang="ru-RU" sz="2600" b="0" dirty="0" smtClean="0">
              <a:latin typeface="Calibri" panose="020F0502020204030204" pitchFamily="34" charset="0"/>
            </a:endParaRPr>
          </a:p>
          <a:p>
            <a:pPr marL="0" indent="-342900">
              <a:spcBef>
                <a:spcPts val="0"/>
              </a:spcBef>
              <a:buFont typeface="Wingdings" pitchFamily="2" charset="2"/>
              <a:buChar char="q"/>
            </a:pPr>
            <a:r>
              <a:rPr lang="ru-RU" sz="2600" b="0" dirty="0" smtClean="0">
                <a:latin typeface="Calibri" panose="020F0502020204030204" pitchFamily="34" charset="0"/>
              </a:rPr>
              <a:t>Особенности:</a:t>
            </a:r>
          </a:p>
          <a:p>
            <a:pPr marL="0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sz="2600" b="0" dirty="0">
                <a:latin typeface="Calibri" panose="020F0502020204030204" pitchFamily="34" charset="0"/>
              </a:rPr>
              <a:t>Переключение </a:t>
            </a:r>
            <a:r>
              <a:rPr lang="ru-RU" sz="2600" b="0" dirty="0" smtClean="0">
                <a:latin typeface="Calibri" panose="020F0502020204030204" pitchFamily="34" charset="0"/>
              </a:rPr>
              <a:t>работника на </a:t>
            </a:r>
            <a:r>
              <a:rPr lang="ru-RU" sz="2600" b="0" dirty="0">
                <a:latin typeface="Calibri" panose="020F0502020204030204" pitchFamily="34" charset="0"/>
              </a:rPr>
              <a:t>наблюдаемые </a:t>
            </a:r>
            <a:r>
              <a:rPr lang="ru-RU" sz="2600" b="0" dirty="0" smtClean="0">
                <a:latin typeface="Calibri" panose="020F0502020204030204" pitchFamily="34" charset="0"/>
              </a:rPr>
              <a:t>показатели</a:t>
            </a:r>
            <a:endParaRPr lang="ru-RU" sz="2600" b="0" dirty="0">
              <a:latin typeface="Calibri" panose="020F0502020204030204" pitchFamily="34" charset="0"/>
            </a:endParaRPr>
          </a:p>
          <a:p>
            <a:pPr marL="0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sz="2600" b="0" dirty="0">
                <a:latin typeface="Calibri" panose="020F0502020204030204" pitchFamily="34" charset="0"/>
              </a:rPr>
              <a:t>Усилия </a:t>
            </a:r>
            <a:r>
              <a:rPr lang="ru-RU" sz="2600" b="0" dirty="0" smtClean="0">
                <a:latin typeface="Calibri" panose="020F0502020204030204" pitchFamily="34" charset="0"/>
              </a:rPr>
              <a:t>работника </a:t>
            </a:r>
            <a:r>
              <a:rPr lang="ru-RU" sz="2600" b="0" dirty="0">
                <a:latin typeface="Calibri" panose="020F0502020204030204" pitchFamily="34" charset="0"/>
              </a:rPr>
              <a:t>не в полной мере влияют на наблюдаемые показатели деятельности </a:t>
            </a:r>
            <a:r>
              <a:rPr lang="ru-RU" sz="2600" b="0" dirty="0" smtClean="0">
                <a:latin typeface="Calibri" panose="020F0502020204030204" pitchFamily="34" charset="0"/>
              </a:rPr>
              <a:t>учреждения</a:t>
            </a:r>
            <a:endParaRPr lang="ru-RU" sz="2600" b="0" dirty="0">
              <a:latin typeface="Calibri" panose="020F0502020204030204" pitchFamily="34" charset="0"/>
            </a:endParaRPr>
          </a:p>
          <a:p>
            <a:pPr marL="0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sz="2600" b="0" dirty="0" smtClean="0">
                <a:latin typeface="Calibri" panose="020F0502020204030204" pitchFamily="34" charset="0"/>
              </a:rPr>
              <a:t>Работники не </a:t>
            </a:r>
            <a:r>
              <a:rPr lang="ru-RU" sz="2600" b="0" dirty="0">
                <a:latin typeface="Calibri" panose="020F0502020204030204" pitchFamily="34" charset="0"/>
              </a:rPr>
              <a:t>склонны к риску, и в то же время на них перекладывается неопределенность, связанная с волатильностью показателей деятельности </a:t>
            </a:r>
            <a:r>
              <a:rPr lang="ru-RU" sz="2600" b="0" dirty="0" smtClean="0">
                <a:latin typeface="Calibri" panose="020F0502020204030204" pitchFamily="34" charset="0"/>
              </a:rPr>
              <a:t>учреждения</a:t>
            </a:r>
            <a:endParaRPr lang="ru-RU" sz="2600" b="0" dirty="0">
              <a:latin typeface="Calibri" panose="020F0502020204030204" pitchFamily="34" charset="0"/>
            </a:endParaRPr>
          </a:p>
          <a:p>
            <a:pPr marL="0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sz="2600" b="0" dirty="0">
                <a:latin typeface="Calibri" panose="020F0502020204030204" pitchFamily="34" charset="0"/>
              </a:rPr>
              <a:t>Дилемма «риск – стимулы</a:t>
            </a:r>
            <a:r>
              <a:rPr lang="ru-RU" sz="2600" b="0" dirty="0" smtClean="0">
                <a:latin typeface="Calibri" panose="020F0502020204030204" pitchFamily="34" charset="0"/>
              </a:rPr>
              <a:t>»</a:t>
            </a:r>
            <a:endParaRPr lang="en-US" sz="2600" b="0" dirty="0" smtClean="0">
              <a:latin typeface="Calibri" panose="020F0502020204030204" pitchFamily="34" charset="0"/>
            </a:endParaRPr>
          </a:p>
          <a:p>
            <a:pPr marL="0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sz="2600" b="0" dirty="0" smtClean="0">
                <a:latin typeface="Calibri" panose="020F0502020204030204" pitchFamily="34" charset="0"/>
              </a:rPr>
              <a:t>Сложности с оценкой некоторых видов деятельности</a:t>
            </a:r>
            <a:endParaRPr lang="ru-RU" sz="2600" b="0" dirty="0">
              <a:latin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q"/>
            </a:pPr>
            <a:endParaRPr lang="ru-RU" sz="2300" b="0" dirty="0" smtClean="0"/>
          </a:p>
          <a:p>
            <a:pPr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913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нИИfinal">
  <a:themeElements>
    <a:clrScheme name="ИнИИ">
      <a:dk1>
        <a:srgbClr val="141313"/>
      </a:dk1>
      <a:lt1>
        <a:sysClr val="window" lastClr="FFFFFF"/>
      </a:lt1>
      <a:dk2>
        <a:srgbClr val="263B86"/>
      </a:dk2>
      <a:lt2>
        <a:srgbClr val="76B6F2"/>
      </a:lt2>
      <a:accent1>
        <a:srgbClr val="D99322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ИнИИfinal</Template>
  <TotalTime>314</TotalTime>
  <Words>974</Words>
  <Application>Microsoft Office PowerPoint</Application>
  <PresentationFormat>Экран (4:3)</PresentationFormat>
  <Paragraphs>186</Paragraphs>
  <Slides>20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FuturaFuturisC</vt:lpstr>
      <vt:lpstr>HelveticaNeueCyr-Light</vt:lpstr>
      <vt:lpstr>HelveticaNeueCyr-Roman</vt:lpstr>
      <vt:lpstr>Wingdings</vt:lpstr>
      <vt:lpstr>ИнИИfinal</vt:lpstr>
      <vt:lpstr> Курс «Институциональная экономика»  Лекция 6. Теория контрактов. Часть 3 Моральный риск</vt:lpstr>
      <vt:lpstr>Моральный риск</vt:lpstr>
      <vt:lpstr>Моральный риск: примеры</vt:lpstr>
      <vt:lpstr>Презентация PowerPoint</vt:lpstr>
      <vt:lpstr>Моральный риск: примеры</vt:lpstr>
      <vt:lpstr>Моральный риск со скрытыми действиями</vt:lpstr>
      <vt:lpstr>Моральный риск со скрытой информацией</vt:lpstr>
      <vt:lpstr>Механизмы борьбы с моральным риском</vt:lpstr>
      <vt:lpstr>Стимулирующий контракт  (оплата по результату)</vt:lpstr>
      <vt:lpstr>Презентация PowerPoint</vt:lpstr>
      <vt:lpstr>Презентация PowerPoint</vt:lpstr>
      <vt:lpstr>Презентация PowerPoint</vt:lpstr>
      <vt:lpstr>Механизмы борьбы с моральным риском</vt:lpstr>
      <vt:lpstr>Внутренние механизмы борьбы с моральным риском: основные недостатки</vt:lpstr>
      <vt:lpstr>Механизмы борьбы с моральным риском</vt:lpstr>
      <vt:lpstr>Внешние механизмы борьбы с моральным риском: основные недостатки</vt:lpstr>
      <vt:lpstr>Внешние механизмы борьбы с моральным риском: основные недостатки</vt:lpstr>
      <vt:lpstr>Внешние механизмы борьбы с моральным риском: недостатки</vt:lpstr>
      <vt:lpstr>Презентация PowerPoint</vt:lpstr>
      <vt:lpstr>To take away…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«Институциональная экономика»  Лекция 1. Введение в институциональный анализ</dc:title>
  <dc:creator>Пользователь Windows</dc:creator>
  <cp:lastModifiedBy>User</cp:lastModifiedBy>
  <cp:revision>47</cp:revision>
  <dcterms:created xsi:type="dcterms:W3CDTF">2016-11-11T11:37:51Z</dcterms:created>
  <dcterms:modified xsi:type="dcterms:W3CDTF">2024-02-28T09:19:31Z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